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68"/>
  </p:handoutMasterIdLst>
  <p:sldIdLst>
    <p:sldId id="256" r:id="rId3"/>
    <p:sldId id="919" r:id="rId4"/>
    <p:sldId id="260" r:id="rId5"/>
    <p:sldId id="257" r:id="rId6"/>
    <p:sldId id="345" r:id="rId7"/>
    <p:sldId id="258" r:id="rId8"/>
    <p:sldId id="259" r:id="rId9"/>
    <p:sldId id="264" r:id="rId10"/>
    <p:sldId id="729" r:id="rId11"/>
    <p:sldId id="265" r:id="rId12"/>
    <p:sldId id="266" r:id="rId13"/>
    <p:sldId id="267" r:id="rId14"/>
    <p:sldId id="524" r:id="rId15"/>
    <p:sldId id="268" r:id="rId16"/>
    <p:sldId id="269" r:id="rId18"/>
    <p:sldId id="278" r:id="rId19"/>
    <p:sldId id="279" r:id="rId20"/>
    <p:sldId id="280" r:id="rId21"/>
    <p:sldId id="272" r:id="rId22"/>
    <p:sldId id="271" r:id="rId23"/>
    <p:sldId id="273" r:id="rId24"/>
    <p:sldId id="274" r:id="rId25"/>
    <p:sldId id="276" r:id="rId26"/>
    <p:sldId id="277" r:id="rId27"/>
    <p:sldId id="281" r:id="rId28"/>
    <p:sldId id="364" r:id="rId29"/>
    <p:sldId id="284" r:id="rId30"/>
    <p:sldId id="285" r:id="rId31"/>
    <p:sldId id="289" r:id="rId32"/>
    <p:sldId id="283" r:id="rId33"/>
    <p:sldId id="290" r:id="rId34"/>
    <p:sldId id="286" r:id="rId35"/>
    <p:sldId id="303" r:id="rId36"/>
    <p:sldId id="304" r:id="rId37"/>
    <p:sldId id="316" r:id="rId38"/>
    <p:sldId id="343" r:id="rId39"/>
    <p:sldId id="344" r:id="rId40"/>
    <p:sldId id="912" r:id="rId41"/>
    <p:sldId id="914" r:id="rId42"/>
    <p:sldId id="915" r:id="rId43"/>
    <p:sldId id="916" r:id="rId44"/>
    <p:sldId id="318" r:id="rId45"/>
    <p:sldId id="315" r:id="rId46"/>
    <p:sldId id="342" r:id="rId47"/>
    <p:sldId id="726" r:id="rId48"/>
    <p:sldId id="727" r:id="rId49"/>
    <p:sldId id="728" r:id="rId50"/>
    <p:sldId id="913" r:id="rId51"/>
    <p:sldId id="414" r:id="rId52"/>
    <p:sldId id="317" r:id="rId53"/>
    <p:sldId id="349" r:id="rId54"/>
    <p:sldId id="347" r:id="rId55"/>
    <p:sldId id="346" r:id="rId56"/>
    <p:sldId id="350" r:id="rId57"/>
    <p:sldId id="351" r:id="rId58"/>
    <p:sldId id="627" r:id="rId59"/>
    <p:sldId id="628" r:id="rId60"/>
    <p:sldId id="352" r:id="rId61"/>
    <p:sldId id="353" r:id="rId62"/>
    <p:sldId id="354" r:id="rId63"/>
    <p:sldId id="376" r:id="rId64"/>
    <p:sldId id="355" r:id="rId65"/>
    <p:sldId id="356" r:id="rId66"/>
    <p:sldId id="917" r:id="rId67"/>
    <p:sldId id="918" r:id="rId68"/>
    <p:sldId id="413" r:id="rId69"/>
    <p:sldId id="288" r:id="rId70"/>
    <p:sldId id="299" r:id="rId71"/>
    <p:sldId id="297" r:id="rId72"/>
    <p:sldId id="301" r:id="rId73"/>
    <p:sldId id="305" r:id="rId74"/>
    <p:sldId id="307" r:id="rId75"/>
    <p:sldId id="357" r:id="rId76"/>
    <p:sldId id="308" r:id="rId77"/>
    <p:sldId id="309" r:id="rId78"/>
    <p:sldId id="310" r:id="rId79"/>
    <p:sldId id="893" r:id="rId80"/>
    <p:sldId id="894" r:id="rId81"/>
    <p:sldId id="895" r:id="rId82"/>
    <p:sldId id="896" r:id="rId83"/>
    <p:sldId id="897" r:id="rId84"/>
    <p:sldId id="898" r:id="rId85"/>
    <p:sldId id="899" r:id="rId86"/>
    <p:sldId id="900" r:id="rId87"/>
    <p:sldId id="901" r:id="rId88"/>
    <p:sldId id="902" r:id="rId89"/>
    <p:sldId id="903" r:id="rId90"/>
    <p:sldId id="904" r:id="rId91"/>
    <p:sldId id="905" r:id="rId92"/>
    <p:sldId id="906" r:id="rId93"/>
    <p:sldId id="909" r:id="rId94"/>
    <p:sldId id="907" r:id="rId95"/>
    <p:sldId id="908" r:id="rId96"/>
    <p:sldId id="365" r:id="rId97"/>
    <p:sldId id="366" r:id="rId98"/>
    <p:sldId id="371" r:id="rId99"/>
    <p:sldId id="367" r:id="rId100"/>
    <p:sldId id="368" r:id="rId101"/>
    <p:sldId id="369" r:id="rId102"/>
    <p:sldId id="370" r:id="rId103"/>
    <p:sldId id="375" r:id="rId104"/>
    <p:sldId id="372" r:id="rId105"/>
    <p:sldId id="415" r:id="rId106"/>
    <p:sldId id="416" r:id="rId107"/>
    <p:sldId id="419" r:id="rId108"/>
    <p:sldId id="420" r:id="rId109"/>
    <p:sldId id="374" r:id="rId110"/>
    <p:sldId id="421" r:id="rId111"/>
    <p:sldId id="424" r:id="rId112"/>
    <p:sldId id="429" r:id="rId113"/>
    <p:sldId id="430" r:id="rId114"/>
    <p:sldId id="431" r:id="rId115"/>
    <p:sldId id="491" r:id="rId116"/>
    <p:sldId id="423" r:id="rId117"/>
    <p:sldId id="465" r:id="rId118"/>
    <p:sldId id="468" r:id="rId119"/>
    <p:sldId id="469" r:id="rId120"/>
    <p:sldId id="470" r:id="rId121"/>
    <p:sldId id="477" r:id="rId122"/>
    <p:sldId id="471" r:id="rId123"/>
    <p:sldId id="472" r:id="rId124"/>
    <p:sldId id="473" r:id="rId125"/>
    <p:sldId id="484" r:id="rId126"/>
    <p:sldId id="485" r:id="rId127"/>
    <p:sldId id="487" r:id="rId128"/>
    <p:sldId id="488" r:id="rId129"/>
    <p:sldId id="489" r:id="rId130"/>
    <p:sldId id="486" r:id="rId131"/>
    <p:sldId id="632" r:id="rId132"/>
    <p:sldId id="633" r:id="rId133"/>
    <p:sldId id="634" r:id="rId134"/>
    <p:sldId id="635" r:id="rId135"/>
    <p:sldId id="636" r:id="rId136"/>
    <p:sldId id="637" r:id="rId137"/>
    <p:sldId id="638" r:id="rId138"/>
    <p:sldId id="716" r:id="rId139"/>
    <p:sldId id="639" r:id="rId140"/>
    <p:sldId id="723" r:id="rId141"/>
    <p:sldId id="721" r:id="rId142"/>
    <p:sldId id="724" r:id="rId143"/>
    <p:sldId id="512" r:id="rId144"/>
    <p:sldId id="513" r:id="rId145"/>
    <p:sldId id="516" r:id="rId146"/>
    <p:sldId id="514" r:id="rId147"/>
    <p:sldId id="522" r:id="rId148"/>
    <p:sldId id="630" r:id="rId149"/>
    <p:sldId id="517" r:id="rId150"/>
    <p:sldId id="523" r:id="rId151"/>
    <p:sldId id="521" r:id="rId152"/>
    <p:sldId id="718" r:id="rId153"/>
    <p:sldId id="719" r:id="rId154"/>
    <p:sldId id="518" r:id="rId155"/>
    <p:sldId id="720" r:id="rId156"/>
    <p:sldId id="725" r:id="rId157"/>
    <p:sldId id="743" r:id="rId158"/>
    <p:sldId id="745" r:id="rId159"/>
    <p:sldId id="746" r:id="rId160"/>
    <p:sldId id="744" r:id="rId161"/>
    <p:sldId id="520" r:id="rId162"/>
    <p:sldId id="870" r:id="rId163"/>
    <p:sldId id="910" r:id="rId164"/>
    <p:sldId id="911" r:id="rId165"/>
    <p:sldId id="377" r:id="rId166"/>
    <p:sldId id="722" r:id="rId16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commentAuthors" Target="commentAuthors.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notesMaster" Target="notesMasters/notesMaster1.xml"/><Relationship Id="rId169" Type="http://schemas.openxmlformats.org/officeDocument/2006/relationships/presProps" Target="presProps.xml"/><Relationship Id="rId168" Type="http://schemas.openxmlformats.org/officeDocument/2006/relationships/handoutMaster" Target="handoutMasters/handoutMaster1.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5.png"/><Relationship Id="rId1" Type="http://schemas.openxmlformats.org/officeDocument/2006/relationships/image" Target="../media/image15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5.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8.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3.png"/><Relationship Id="rId1" Type="http://schemas.openxmlformats.org/officeDocument/2006/relationships/image" Target="../media/image18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7.png"/><Relationship Id="rId1" Type="http://schemas.openxmlformats.org/officeDocument/2006/relationships/image" Target="../media/image18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9.png"/><Relationship Id="rId1" Type="http://schemas.openxmlformats.org/officeDocument/2006/relationships/image" Target="../media/image188.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3.png"/><Relationship Id="rId1" Type="http://schemas.openxmlformats.org/officeDocument/2006/relationships/image" Target="../media/image192.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2.png"/><Relationship Id="rId1" Type="http://schemas.openxmlformats.org/officeDocument/2006/relationships/image" Target="../media/image19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6.png"/><Relationship Id="rId1" Type="http://schemas.openxmlformats.org/officeDocument/2006/relationships/image" Target="../media/image195.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8.png"/><Relationship Id="rId1" Type="http://schemas.openxmlformats.org/officeDocument/2006/relationships/image" Target="../media/image19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0.png"/><Relationship Id="rId1" Type="http://schemas.openxmlformats.org/officeDocument/2006/relationships/image" Target="../media/image199.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2.png"/><Relationship Id="rId1" Type="http://schemas.openxmlformats.org/officeDocument/2006/relationships/image" Target="../media/image20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4.png"/><Relationship Id="rId1" Type="http://schemas.openxmlformats.org/officeDocument/2006/relationships/image" Target="../media/image20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6.png"/><Relationship Id="rId1" Type="http://schemas.openxmlformats.org/officeDocument/2006/relationships/image" Target="../media/image205.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8.png"/><Relationship Id="rId1" Type="http://schemas.openxmlformats.org/officeDocument/2006/relationships/image" Target="../media/image207.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10.png"/><Relationship Id="rId1" Type="http://schemas.openxmlformats.org/officeDocument/2006/relationships/image" Target="../media/image209.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212.png"/><Relationship Id="rId1" Type="http://schemas.openxmlformats.org/officeDocument/2006/relationships/image" Target="../media/image211.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3.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4.png"/><Relationship Id="rId1" Type="http://schemas.openxmlformats.org/officeDocument/2006/relationships/image" Target="../media/image223.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6.png"/><Relationship Id="rId1" Type="http://schemas.openxmlformats.org/officeDocument/2006/relationships/image" Target="../media/image225.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8.png"/><Relationship Id="rId1"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2.png"/><Relationship Id="rId1" Type="http://schemas.openxmlformats.org/officeDocument/2006/relationships/image" Target="../media/image23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chart" Target="../charts/chart1.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5.png"/><Relationship Id="rId1" Type="http://schemas.openxmlformats.org/officeDocument/2006/relationships/image" Target="../media/image234.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3.png"/><Relationship Id="rId1" Type="http://schemas.openxmlformats.org/officeDocument/2006/relationships/image" Target="../media/image242.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4.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6.png"/><Relationship Id="rId1" Type="http://schemas.openxmlformats.org/officeDocument/2006/relationships/image" Target="../media/image245.pn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image" Target="../media/image247.png"/></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2.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png"/><Relationship Id="rId1"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4.png"/><Relationship Id="rId1"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6.png"/><Relationship Id="rId1"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0.png"/><Relationship Id="rId1"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3.png"/><Relationship Id="rId1"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198880"/>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zh-CN"/>
              <a:t>刚刚的</a:t>
            </a:r>
            <a:r>
              <a:rPr lang="en-US" altLang="zh-CN"/>
              <a:t> AlignedAllocator </a:t>
            </a:r>
            <a:r>
              <a:rPr lang="zh-CN" altLang="en-US"/>
              <a:t>让</a:t>
            </a:r>
            <a:r>
              <a:rPr lang="en-US" altLang="zh-CN"/>
              <a:t> vector </a:t>
            </a:r>
            <a:r>
              <a:rPr lang="zh-CN" altLang="en-US"/>
              <a:t>的内存分配，始终对齐到</a:t>
            </a:r>
            <a:r>
              <a:rPr lang="en-US" altLang="zh-CN"/>
              <a:t> 64 </a:t>
            </a:r>
            <a:r>
              <a:rPr lang="zh-CN" altLang="en-US"/>
              <a:t>字节（缓存行）。</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章：插桩与循环分块</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normAutofit fontScale="90000" lnSpcReduction="20000"/>
          </a:bodyPr>
          <a:p>
            <a:r>
              <a:rPr lang="zh-CN">
                <a:sym typeface="+mn-ea"/>
              </a:rPr>
              <a:t>插桩这个操作，就是说在结构网格中，从一个点往周围固定范围读取值，并根据一定权重累加，然后用于修改自身的值。</a:t>
            </a:r>
            <a:endParaRPr lang="zh-CN">
              <a:sym typeface="+mn-ea"/>
            </a:endParaRPr>
          </a:p>
          <a:p>
            <a:r>
              <a:rPr lang="zh-CN" altLang="en-US">
                <a:sym typeface="+mn-ea"/>
              </a:rPr>
              <a:t>比如求一个场的梯度、散度、旋度、拉普拉斯。如果场是用结构网格（</a:t>
            </a:r>
            <a:r>
              <a:rPr lang="en-US" altLang="zh-CN">
                <a:sym typeface="+mn-ea"/>
              </a:rPr>
              <a:t>structured grid</a:t>
            </a:r>
            <a:r>
              <a:rPr lang="zh-CN" altLang="en-US">
                <a:sym typeface="+mn-ea"/>
              </a:rPr>
              <a:t>）表示，那就是一个插桩操作。</a:t>
            </a:r>
            <a:endParaRPr lang="zh-CN" altLang="en-US">
              <a:sym typeface="+mn-ea"/>
            </a:endParaRPr>
          </a:p>
          <a:p>
            <a:r>
              <a:rPr lang="zh-CN" altLang="en-US">
                <a:sym typeface="+mn-ea"/>
              </a:rPr>
              <a:t>插桩的内核（</a:t>
            </a:r>
            <a:r>
              <a:rPr lang="en-US" altLang="zh-CN">
                <a:sym typeface="+mn-ea"/>
              </a:rPr>
              <a:t>kernel</a:t>
            </a:r>
            <a:r>
              <a:rPr lang="zh-CN" altLang="en-US">
                <a:sym typeface="+mn-ea"/>
              </a:rPr>
              <a:t>）</a:t>
            </a:r>
            <a:r>
              <a:rPr lang="zh-CN" altLang="en-US">
                <a:sym typeface="+mn-ea"/>
              </a:rPr>
              <a:t>指的就是这个“周围范围”的形状（如右图三个例子）和每个地方读取到值对修改自身值的权重等信息。</a:t>
            </a:r>
            <a:endParaRPr lang="zh-CN" altLang="en-US">
              <a:sym typeface="+mn-ea"/>
            </a:endParaRPr>
          </a:p>
          <a:p>
            <a:r>
              <a:rPr lang="zh-CN" altLang="en-US">
                <a:sym typeface="+mn-ea"/>
              </a:rPr>
              <a:t>个人认为，图像处理中的模糊操作，或者是滤波操作，就属于插桩。有的插桩内核各轴向是对称的（比如高斯模糊），有的是单单往一个方向延伸很长（比如径向模糊），有的内核是正方形（箱滤波）。</a:t>
            </a:r>
            <a:endParaRPr lang="zh-CN" altLang="en-US">
              <a:sym typeface="+mn-ea"/>
            </a:endParaRPr>
          </a:p>
          <a:p>
            <a:r>
              <a:rPr lang="zh-CN" altLang="en-US">
                <a:sym typeface="+mn-ea"/>
              </a:rPr>
              <a:t>人工智障圈子里好像管这个叫卷积（</a:t>
            </a:r>
            <a:r>
              <a:rPr lang="en-US" altLang="zh-CN">
                <a:sym typeface="+mn-ea"/>
              </a:rPr>
              <a:t>convolution</a:t>
            </a:r>
            <a:r>
              <a:rPr lang="zh-CN" altLang="en-US">
                <a:sym typeface="+mn-ea"/>
              </a:rPr>
              <a:t>）什么的。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区别是浮点的乘法和加法基本是一样速度。</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a:t>
            </a:r>
            <a:endParaRPr lang="zh-CN" altLang="en-US"/>
          </a:p>
          <a:p>
            <a:r>
              <a:rPr lang="zh-CN" altLang="en-US"/>
              <a:t>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a:t>
            </a:r>
            <a:r>
              <a:rPr lang="en-US" altLang="zh-CN">
                <a:sym typeface="+mn-ea"/>
              </a:rPr>
              <a:t>7</a:t>
            </a:r>
            <a:r>
              <a:rPr lang="zh-CN" altLang="en-US">
                <a:sym typeface="+mn-ea"/>
              </a:rPr>
              <a:t>_stencil/03</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章：矩阵与莫顿码</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实战案例：矩阵乘法</a:t>
            </a:r>
            <a:endParaRPr lang="zh-CN" altLang="en-US"/>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始终在一个地址不动（一般）。</a:t>
            </a:r>
            <a:endParaRPr lang="zh-CN" altLang="en-US"/>
          </a:p>
          <a:p>
            <a:r>
              <a:rPr lang="en-US" altLang="zh-CN"/>
              <a:t>b(i, t) </a:t>
            </a:r>
            <a:r>
              <a:rPr lang="zh-CN" altLang="en-US"/>
              <a:t>每次跳跃</a:t>
            </a:r>
            <a:r>
              <a:rPr lang="en-US" altLang="zh-CN"/>
              <a:t> n </a:t>
            </a:r>
            <a:r>
              <a:rPr lang="zh-CN" altLang="en-US"/>
              <a:t>间隔的访问（坏）。</a:t>
            </a:r>
            <a:endParaRPr lang="zh-CN" altLang="en-US"/>
          </a:p>
          <a:p>
            <a:r>
              <a:rPr lang="en-US" altLang="zh-CN"/>
              <a:t>c(t, j) </a:t>
            </a:r>
            <a:r>
              <a:rPr lang="zh-CN" altLang="en-US"/>
              <a:t>连续</a:t>
            </a:r>
            <a:r>
              <a:rPr lang="zh-CN"/>
              <a:t>的</a:t>
            </a:r>
            <a:r>
              <a:rPr lang="zh-CN" altLang="en-US"/>
              <a:t>顺序访问（好）。</a:t>
            </a:r>
            <a:endParaRPr lang="zh-CN" altLang="en-US"/>
          </a:p>
          <a:p>
            <a:r>
              <a:rPr lang="zh-CN" altLang="en-US"/>
              <a:t>因为存在不连续的</a:t>
            </a:r>
            <a:r>
              <a:rPr lang="en-US" altLang="zh-CN"/>
              <a:t> b </a:t>
            </a:r>
            <a:r>
              <a:rPr lang="zh-CN" altLang="en-US"/>
              <a:t>和一直不动的</a:t>
            </a:r>
            <a:r>
              <a:rPr lang="en-US" altLang="zh-CN"/>
              <a:t> a</a:t>
            </a:r>
            <a:r>
              <a:rPr lang="zh-CN" altLang="en-US"/>
              <a:t>，导致矢量化失败，一次只能处理一个标量，</a:t>
            </a:r>
            <a:r>
              <a:rPr lang="en-US" altLang="zh-CN"/>
              <a:t>CPU</a:t>
            </a:r>
            <a:r>
              <a:rPr lang="zh-CN" altLang="en-US"/>
              <a:t>也无法启动指令级并行（</a:t>
            </a:r>
            <a:r>
              <a:rPr lang="en-US" altLang="zh-CN"/>
              <a:t>ILP</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6005195" y="1862455"/>
            <a:ext cx="5133975" cy="42767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解决：寄存器分块（类似于循环分块）</a:t>
            </a:r>
            <a:endParaRPr lang="en-US" altLang="zh-CN"/>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连续</a:t>
            </a:r>
            <a:r>
              <a:rPr lang="en-US" altLang="zh-CN"/>
              <a:t> 32 </a:t>
            </a:r>
            <a:r>
              <a:rPr lang="zh-CN" altLang="en-US"/>
              <a:t>次顺序访问（好）。</a:t>
            </a:r>
            <a:endParaRPr lang="zh-CN" altLang="en-US"/>
          </a:p>
          <a:p>
            <a:r>
              <a:rPr lang="en-US" altLang="zh-CN"/>
              <a:t>b(i, t) </a:t>
            </a:r>
            <a:r>
              <a:rPr lang="zh-CN" altLang="en-US">
                <a:sym typeface="+mn-ea"/>
              </a:rPr>
              <a:t>连续</a:t>
            </a:r>
            <a:r>
              <a:rPr lang="en-US" altLang="zh-CN">
                <a:sym typeface="+mn-ea"/>
              </a:rPr>
              <a:t> 32 </a:t>
            </a:r>
            <a:r>
              <a:rPr lang="zh-CN" altLang="en-US">
                <a:sym typeface="+mn-ea"/>
              </a:rPr>
              <a:t>次顺序访问</a:t>
            </a:r>
            <a:r>
              <a:rPr lang="zh-CN" altLang="en-US"/>
              <a:t>（</a:t>
            </a:r>
            <a:r>
              <a:rPr lang="zh-CN" altLang="en-US">
                <a:sym typeface="+mn-ea"/>
              </a:rPr>
              <a:t>好</a:t>
            </a:r>
            <a:r>
              <a:rPr lang="zh-CN" altLang="en-US"/>
              <a:t>）。</a:t>
            </a:r>
            <a:endParaRPr lang="zh-CN" altLang="en-US"/>
          </a:p>
          <a:p>
            <a:r>
              <a:rPr lang="en-US" altLang="zh-CN"/>
              <a:t>c(t, j) 32 </a:t>
            </a:r>
            <a:r>
              <a:rPr lang="zh-CN" altLang="en-US"/>
              <a:t>次</a:t>
            </a:r>
            <a:r>
              <a:rPr lang="zh-CN" altLang="en-US">
                <a:sym typeface="+mn-ea"/>
              </a:rPr>
              <a:t>在一个地址不动</a:t>
            </a:r>
            <a:r>
              <a:rPr lang="zh-CN" altLang="en-US"/>
              <a:t>（</a:t>
            </a:r>
            <a:r>
              <a:rPr lang="zh-CN" altLang="en-US">
                <a:sym typeface="+mn-ea"/>
              </a:rPr>
              <a:t>一般</a:t>
            </a:r>
            <a:r>
              <a:rPr lang="zh-CN" altLang="en-US"/>
              <a:t>）。</a:t>
            </a:r>
            <a:endParaRPr lang="zh-CN" altLang="en-US"/>
          </a:p>
          <a:p>
            <a:r>
              <a:rPr lang="zh-CN" altLang="en-US"/>
              <a:t>这样就消除不连续的</a:t>
            </a:r>
            <a:r>
              <a:rPr lang="zh-CN"/>
              <a:t>访问了</a:t>
            </a:r>
            <a:r>
              <a:rPr lang="zh-CN" altLang="en-US"/>
              <a:t>，从而内部的</a:t>
            </a:r>
            <a:r>
              <a:rPr lang="en-US" altLang="zh-CN"/>
              <a:t> i </a:t>
            </a:r>
            <a:r>
              <a:rPr lang="zh-CN" altLang="en-US"/>
              <a:t>循环可以顺利矢量化，且多个循环体之间没有依赖关系，</a:t>
            </a:r>
            <a:r>
              <a:rPr lang="en-US" altLang="zh-CN"/>
              <a:t>CPU</a:t>
            </a:r>
            <a:r>
              <a:rPr lang="zh-CN" altLang="en-US"/>
              <a:t>得以启动指令级并行，缓存预取也能正常工作，快好多！</a:t>
            </a:r>
            <a:endParaRPr lang="zh-CN" altLang="en-US"/>
          </a:p>
        </p:txBody>
      </p:sp>
      <p:pic>
        <p:nvPicPr>
          <p:cNvPr id="5" name="Picture 4"/>
          <p:cNvPicPr>
            <a:picLocks noChangeAspect="1"/>
          </p:cNvPicPr>
          <p:nvPr/>
        </p:nvPicPr>
        <p:blipFill>
          <a:blip r:embed="rId1"/>
          <a:stretch>
            <a:fillRect/>
          </a:stretch>
        </p:blipFill>
        <p:spPr>
          <a:xfrm>
            <a:off x="5829300" y="5686425"/>
            <a:ext cx="6372225" cy="1171575"/>
          </a:xfrm>
          <a:prstGeom prst="rect">
            <a:avLst/>
          </a:prstGeom>
        </p:spPr>
      </p:pic>
      <p:pic>
        <p:nvPicPr>
          <p:cNvPr id="8" name="Content Placeholder 7"/>
          <p:cNvPicPr>
            <a:picLocks noChangeAspect="1"/>
          </p:cNvPicPr>
          <p:nvPr>
            <p:ph sz="half" idx="2"/>
          </p:nvPr>
        </p:nvPicPr>
        <p:blipFill>
          <a:blip r:embed="rId2"/>
          <a:stretch>
            <a:fillRect/>
          </a:stretch>
        </p:blipFill>
        <p:spPr>
          <a:xfrm>
            <a:off x="6209665" y="97155"/>
            <a:ext cx="5542915" cy="544576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实战案例：小内核卷积</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13" name="Picture 12"/>
          <p:cNvPicPr>
            <a:picLocks noChangeAspect="1"/>
          </p:cNvPicPr>
          <p:nvPr/>
        </p:nvPicPr>
        <p:blipFill>
          <a:blip r:embed="rId2"/>
          <a:stretch>
            <a:fillRect/>
          </a:stretch>
        </p:blipFill>
        <p:spPr>
          <a:xfrm>
            <a:off x="5838825" y="443865"/>
            <a:ext cx="6353175" cy="1200150"/>
          </a:xfrm>
          <a:prstGeom prst="rect">
            <a:avLst/>
          </a:prstGeom>
        </p:spPr>
      </p:pic>
      <p:pic>
        <p:nvPicPr>
          <p:cNvPr id="15" name="Content Placeholder 14"/>
          <p:cNvPicPr>
            <a:picLocks noChangeAspect="1"/>
          </p:cNvPicPr>
          <p:nvPr>
            <p:ph sz="half" idx="2"/>
          </p:nvPr>
        </p:nvPicPr>
        <p:blipFill>
          <a:blip r:embed="rId3"/>
          <a:stretch>
            <a:fillRect/>
          </a:stretch>
        </p:blipFill>
        <p:spPr>
          <a:xfrm>
            <a:off x="5315585" y="2050415"/>
            <a:ext cx="6869430" cy="389255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最内层循环</a:t>
            </a:r>
            <a:r>
              <a:rPr lang="en-US" altLang="zh-CN"/>
              <a:t>unroll</a:t>
            </a:r>
            <a:r>
              <a:rPr lang="zh-CN" altLang="en-US"/>
              <a:t>一下更好</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4" name="Content Placeholder 3"/>
          <p:cNvPicPr>
            <a:picLocks noChangeAspect="1"/>
          </p:cNvPicPr>
          <p:nvPr>
            <p:ph sz="half" idx="2"/>
          </p:nvPr>
        </p:nvPicPr>
        <p:blipFill>
          <a:blip r:embed="rId2"/>
          <a:stretch>
            <a:fillRect/>
          </a:stretch>
        </p:blipFill>
        <p:spPr>
          <a:xfrm>
            <a:off x="5311140" y="2016760"/>
            <a:ext cx="6885940" cy="4017010"/>
          </a:xfrm>
          <a:prstGeom prst="rect">
            <a:avLst/>
          </a:prstGeom>
        </p:spPr>
      </p:pic>
      <p:pic>
        <p:nvPicPr>
          <p:cNvPr id="5" name="Picture 4"/>
          <p:cNvPicPr>
            <a:picLocks noChangeAspect="1"/>
          </p:cNvPicPr>
          <p:nvPr/>
        </p:nvPicPr>
        <p:blipFill>
          <a:blip r:embed="rId3"/>
          <a:stretch>
            <a:fillRect/>
          </a:stretch>
        </p:blipFill>
        <p:spPr>
          <a:xfrm>
            <a:off x="4929505" y="344170"/>
            <a:ext cx="7267575" cy="134302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英文</a:t>
            </a:r>
            <a:r>
              <a:rPr lang="zh-CN" altLang="en-US">
                <a:sym typeface="+mn-ea"/>
              </a:rPr>
              <a:t>术语</a:t>
            </a:r>
            <a:r>
              <a:rPr lang="zh-CN" altLang="en-US"/>
              <a:t>对照表</a:t>
            </a:r>
            <a:endParaRPr lang="zh-CN" altLang="en-US"/>
          </a:p>
        </p:txBody>
      </p:sp>
      <p:sp>
        <p:nvSpPr>
          <p:cNvPr id="6" name="Content Placeholder 5"/>
          <p:cNvSpPr>
            <a:spLocks noGrp="1"/>
          </p:cNvSpPr>
          <p:nvPr>
            <p:ph idx="1"/>
          </p:nvPr>
        </p:nvSpPr>
        <p:spPr>
          <a:xfrm>
            <a:off x="647700" y="1584960"/>
            <a:ext cx="10515600" cy="4592320"/>
          </a:xfrm>
        </p:spPr>
        <p:txBody>
          <a:bodyPr>
            <a:normAutofit fontScale="90000" lnSpcReduction="20000"/>
          </a:bodyPr>
          <a:p>
            <a:r>
              <a:rPr lang="zh-CN" altLang="en-US">
                <a:sym typeface="+mn-ea"/>
              </a:rPr>
              <a:t>缓存行：</a:t>
            </a:r>
            <a:r>
              <a:rPr lang="en-US" altLang="zh-CN">
                <a:sym typeface="+mn-ea"/>
              </a:rPr>
              <a:t>cacheline</a:t>
            </a:r>
            <a:endParaRPr lang="en-US" altLang="zh-CN">
              <a:sym typeface="+mn-ea"/>
            </a:endParaRPr>
          </a:p>
          <a:p>
            <a:r>
              <a:rPr lang="zh-CN" altLang="en-US">
                <a:sym typeface="+mn-ea"/>
              </a:rPr>
              <a:t>一级缓存：</a:t>
            </a:r>
            <a:r>
              <a:rPr lang="en-US" altLang="zh-CN">
                <a:sym typeface="+mn-ea"/>
              </a:rPr>
              <a:t>L1 cache, L2 cache...</a:t>
            </a:r>
            <a:endParaRPr lang="en-US" altLang="zh-CN">
              <a:sym typeface="+mn-ea"/>
            </a:endParaRPr>
          </a:p>
          <a:p>
            <a:r>
              <a:rPr lang="zh-CN" altLang="en-US">
                <a:sym typeface="+mn-ea"/>
              </a:rPr>
              <a:t>内存带宽：</a:t>
            </a:r>
            <a:r>
              <a:rPr lang="en-US" altLang="zh-CN">
                <a:sym typeface="+mn-ea"/>
              </a:rPr>
              <a:t>memory bandwidth</a:t>
            </a:r>
            <a:endParaRPr lang="zh-CN" altLang="en-US">
              <a:sym typeface="+mn-ea"/>
            </a:endParaRPr>
          </a:p>
          <a:p>
            <a:r>
              <a:rPr lang="zh-CN" altLang="en-US">
                <a:sym typeface="+mn-ea"/>
              </a:rPr>
              <a:t>缓存命中，缓存未命中：</a:t>
            </a:r>
            <a:r>
              <a:rPr lang="en-US" altLang="zh-CN">
                <a:sym typeface="+mn-ea"/>
              </a:rPr>
              <a:t>cache hit</a:t>
            </a:r>
            <a:r>
              <a:rPr lang="zh-CN" altLang="en-US">
                <a:sym typeface="+mn-ea"/>
              </a:rPr>
              <a:t>，</a:t>
            </a:r>
            <a:r>
              <a:rPr lang="en-US" altLang="zh-CN">
                <a:sym typeface="+mn-ea"/>
              </a:rPr>
              <a:t>cache miss</a:t>
            </a:r>
            <a:endParaRPr lang="en-US" altLang="zh-CN">
              <a:sym typeface="+mn-ea"/>
            </a:endParaRPr>
          </a:p>
          <a:p>
            <a:r>
              <a:rPr lang="zh-CN" altLang="en-US">
                <a:sym typeface="+mn-ea"/>
              </a:rPr>
              <a:t>伪共享：</a:t>
            </a:r>
            <a:r>
              <a:rPr lang="en-US" altLang="zh-CN">
                <a:sym typeface="+mn-ea"/>
              </a:rPr>
              <a:t>false sharing</a:t>
            </a:r>
            <a:endParaRPr lang="en-US" altLang="zh-CN">
              <a:sym typeface="+mn-ea"/>
            </a:endParaRPr>
          </a:p>
          <a:p>
            <a:r>
              <a:rPr lang="zh-CN" altLang="en-US">
                <a:sym typeface="+mn-ea"/>
              </a:rPr>
              <a:t>预取：</a:t>
            </a:r>
            <a:r>
              <a:rPr lang="en-US" altLang="zh-CN">
                <a:sym typeface="+mn-ea"/>
              </a:rPr>
              <a:t>prefetching</a:t>
            </a:r>
            <a:endParaRPr lang="en-US" altLang="zh-CN">
              <a:sym typeface="+mn-ea"/>
            </a:endParaRPr>
          </a:p>
          <a:p>
            <a:r>
              <a:rPr lang="zh-CN" altLang="en-US">
                <a:sym typeface="+mn-ea"/>
              </a:rPr>
              <a:t>直写：</a:t>
            </a:r>
            <a:r>
              <a:rPr lang="en-US" altLang="zh-CN">
                <a:sym typeface="+mn-ea"/>
              </a:rPr>
              <a:t>streaming</a:t>
            </a:r>
            <a:r>
              <a:rPr lang="zh-CN" altLang="en-US">
                <a:sym typeface="+mn-ea"/>
              </a:rPr>
              <a:t>，</a:t>
            </a:r>
            <a:r>
              <a:rPr lang="en-US" altLang="zh-CN">
                <a:sym typeface="+mn-ea"/>
              </a:rPr>
              <a:t>write-through</a:t>
            </a:r>
            <a:endParaRPr lang="en-US" altLang="zh-CN"/>
          </a:p>
          <a:p>
            <a:r>
              <a:rPr lang="zh-CN" altLang="en-US">
                <a:sym typeface="+mn-ea"/>
              </a:rPr>
              <a:t>延迟隐藏：</a:t>
            </a:r>
            <a:r>
              <a:rPr lang="en-US" altLang="zh-CN">
                <a:sym typeface="+mn-ea"/>
              </a:rPr>
              <a:t>latency hiding</a:t>
            </a:r>
            <a:endParaRPr lang="en-US" altLang="zh-CN">
              <a:sym typeface="+mn-ea"/>
            </a:endParaRPr>
          </a:p>
          <a:p>
            <a:r>
              <a:rPr lang="zh-CN" altLang="en-US">
                <a:sym typeface="+mn-ea"/>
              </a:rPr>
              <a:t>陷入空转以等待内存：</a:t>
            </a:r>
            <a:r>
              <a:rPr lang="en-US" altLang="zh-CN">
                <a:sym typeface="+mn-ea"/>
              </a:rPr>
              <a:t>stall</a:t>
            </a:r>
            <a:endParaRPr lang="en-US" altLang="zh-CN"/>
          </a:p>
          <a:p>
            <a:r>
              <a:rPr lang="zh-CN" altLang="en-US"/>
              <a:t>循环分块：</a:t>
            </a:r>
            <a:r>
              <a:rPr lang="en-US" altLang="zh-CN"/>
              <a:t>loop-tiling</a:t>
            </a:r>
            <a:r>
              <a:rPr lang="zh-CN" altLang="en-US"/>
              <a:t>，</a:t>
            </a:r>
            <a:r>
              <a:rPr lang="en-US" altLang="zh-CN"/>
              <a:t>loop-blocking</a:t>
            </a:r>
            <a:endParaRPr lang="en-US" altLang="zh-CN"/>
          </a:p>
          <a:p>
            <a:r>
              <a:rPr lang="zh-CN" altLang="en-US"/>
              <a:t>寄存器分块：</a:t>
            </a:r>
            <a:r>
              <a:rPr lang="en-US" altLang="zh-CN"/>
              <a:t>unroll-and-jam</a:t>
            </a:r>
            <a:r>
              <a:rPr lang="zh-CN" altLang="en-US"/>
              <a:t>，</a:t>
            </a:r>
            <a:r>
              <a:rPr lang="en-US" altLang="zh-CN"/>
              <a:t>register-blocking</a:t>
            </a:r>
            <a:endParaRPr lang="en-US" altLang="zh-CN"/>
          </a:p>
          <a:p>
            <a:r>
              <a:rPr lang="zh-CN" altLang="en-US"/>
              <a:t>寄存器压力：</a:t>
            </a:r>
            <a:r>
              <a:rPr lang="en-US" altLang="zh-CN"/>
              <a:t>register pressure</a:t>
            </a:r>
            <a:r>
              <a:rPr lang="zh-CN" altLang="en-US"/>
              <a:t>，</a:t>
            </a:r>
            <a:r>
              <a:rPr lang="en-US" altLang="zh-CN"/>
              <a:t>register spill</a:t>
            </a:r>
            <a:endParaRPr lang="en-US" altLang="zh-CN"/>
          </a:p>
          <a:p>
            <a:r>
              <a:rPr lang="zh-CN" altLang="en-US">
                <a:sym typeface="+mn-ea"/>
              </a:rPr>
              <a:t>莫顿码，</a:t>
            </a:r>
            <a:r>
              <a:rPr lang="zh-CN" altLang="en-US">
                <a:sym typeface="+mn-ea"/>
              </a:rPr>
              <a:t>莫顿序</a:t>
            </a:r>
            <a:r>
              <a:rPr lang="zh-CN" altLang="en-US">
                <a:sym typeface="+mn-ea"/>
              </a:rPr>
              <a:t>：</a:t>
            </a:r>
            <a:r>
              <a:rPr lang="en-US" altLang="zh-CN">
                <a:sym typeface="+mn-ea"/>
              </a:rPr>
              <a:t>morton code</a:t>
            </a:r>
            <a:r>
              <a:rPr lang="zh-CN" altLang="en-US">
                <a:sym typeface="+mn-ea"/>
              </a:rPr>
              <a:t>，</a:t>
            </a:r>
            <a:r>
              <a:rPr lang="en-US" altLang="zh-CN">
                <a:sym typeface="+mn-ea"/>
              </a:rPr>
              <a:t>morton ordering</a:t>
            </a:r>
            <a:endParaRPr lang="en-US" altLang="zh-CN">
              <a:sym typeface="+mn-ea"/>
            </a:endParaRPr>
          </a:p>
          <a:p>
            <a:r>
              <a:rPr lang="en-US" altLang="zh-CN">
                <a:sym typeface="+mn-ea"/>
              </a:rPr>
              <a:t>AOS</a:t>
            </a:r>
            <a:r>
              <a:rPr lang="zh-CN" altLang="en-US">
                <a:sym typeface="+mn-ea"/>
              </a:rPr>
              <a:t>，</a:t>
            </a:r>
            <a:r>
              <a:rPr lang="en-US" altLang="zh-CN">
                <a:sym typeface="+mn-ea"/>
              </a:rPr>
              <a:t>SOA</a:t>
            </a:r>
            <a:r>
              <a:rPr lang="zh-CN" altLang="en-US">
                <a:sym typeface="+mn-ea"/>
              </a:rPr>
              <a:t>，</a:t>
            </a:r>
            <a:r>
              <a:rPr lang="en-US" altLang="zh-CN">
                <a:sym typeface="+mn-ea"/>
              </a:rPr>
              <a:t>AOSOA</a:t>
            </a:r>
            <a:r>
              <a:rPr lang="zh-CN" altLang="en-US">
                <a:sym typeface="+mn-ea"/>
              </a:rPr>
              <a:t>：</a:t>
            </a:r>
            <a:r>
              <a:rPr lang="en-US" altLang="zh-CN">
                <a:sym typeface="+mn-ea"/>
              </a:rPr>
              <a:t>array-of-struct</a:t>
            </a:r>
            <a:r>
              <a:rPr lang="zh-CN" altLang="en-US">
                <a:sym typeface="+mn-ea"/>
              </a:rPr>
              <a:t>，</a:t>
            </a:r>
            <a:r>
              <a:rPr lang="en-US" altLang="zh-CN">
                <a:sym typeface="+mn-ea"/>
              </a:rPr>
              <a:t>struct-of-array</a:t>
            </a:r>
            <a:r>
              <a:rPr lang="zh-CN" altLang="en-US">
                <a:sym typeface="+mn-ea"/>
              </a:rPr>
              <a:t>，</a:t>
            </a:r>
            <a:r>
              <a:rPr lang="en-US" altLang="zh-CN">
                <a:sym typeface="+mn-ea"/>
              </a:rPr>
              <a:t>array-of-struct-of-array</a:t>
            </a:r>
            <a:endParaRPr lang="en-US" altLang="zh-CN">
              <a:sym typeface="+mn-ea"/>
            </a:endParaRPr>
          </a:p>
          <a:p>
            <a:endParaRPr lang="en-US" altLang="zh-CN"/>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章：多核下的缓存</a:t>
            </a: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伪共享（</a:t>
            </a:r>
            <a:r>
              <a:rPr lang="en-US" altLang="zh-CN"/>
              <a:t>false sharing</a:t>
            </a:r>
            <a:r>
              <a:rPr lang="zh-CN" altLang="en-US"/>
              <a:t>）</a:t>
            </a:r>
            <a:endParaRPr lang="zh-CN" altLang="en-US"/>
          </a:p>
        </p:txBody>
      </p:sp>
      <p:sp>
        <p:nvSpPr>
          <p:cNvPr id="4" name="Content Placeholder 3"/>
          <p:cNvSpPr>
            <a:spLocks noGrp="1"/>
          </p:cNvSpPr>
          <p:nvPr>
            <p:ph sz="half" idx="1"/>
          </p:nvPr>
        </p:nvSpPr>
        <p:spPr>
          <a:xfrm>
            <a:off x="647700" y="1390015"/>
            <a:ext cx="5181600" cy="5090160"/>
          </a:xfrm>
        </p:spPr>
        <p:txBody>
          <a:bodyPr>
            <a:normAutofit fontScale="90000" lnSpcReduction="10000"/>
          </a:bodyPr>
          <a:p>
            <a:r>
              <a:rPr lang="zh-CN" altLang="en-US"/>
              <a:t>需要注意，如果多个核心同时访问的地址非常接近，这时候会变得很慢！</a:t>
            </a:r>
            <a:endParaRPr lang="zh-CN" altLang="en-US"/>
          </a:p>
          <a:p>
            <a:r>
              <a:rPr lang="zh-CN" altLang="en-US"/>
              <a:t>这是因为</a:t>
            </a:r>
            <a:r>
              <a:rPr lang="en-US" altLang="zh-CN"/>
              <a:t> CPU </a:t>
            </a:r>
            <a:r>
              <a:rPr lang="zh-CN" altLang="en-US"/>
              <a:t>之间通信的最小单位也是</a:t>
            </a:r>
            <a:r>
              <a:rPr lang="en-US" altLang="zh-CN"/>
              <a:t> </a:t>
            </a:r>
            <a:r>
              <a:rPr lang="zh-CN" altLang="en-US"/>
              <a:t>缓存行（</a:t>
            </a:r>
            <a:r>
              <a:rPr lang="en-US" altLang="zh-CN"/>
              <a:t>64 </a:t>
            </a:r>
            <a:r>
              <a:rPr lang="zh-CN" altLang="en-US"/>
              <a:t>字节），如果两个核心访问到了的同一缓存行，假设一个核心修改了该缓存行的前</a:t>
            </a:r>
            <a:r>
              <a:rPr lang="en-US" altLang="zh-CN"/>
              <a:t>32</a:t>
            </a:r>
            <a:r>
              <a:rPr lang="zh-CN" altLang="en-US"/>
              <a:t>字节，另一个修改了后</a:t>
            </a:r>
            <a:r>
              <a:rPr lang="en-US" altLang="zh-CN"/>
              <a:t>32</a:t>
            </a:r>
            <a:r>
              <a:rPr lang="zh-CN" altLang="en-US"/>
              <a:t>字节，同时写回的话，结果要么是只有前</a:t>
            </a:r>
            <a:r>
              <a:rPr lang="en-US" altLang="zh-CN"/>
              <a:t>32</a:t>
            </a:r>
            <a:r>
              <a:rPr lang="zh-CN" altLang="en-US"/>
              <a:t>字节，要么是只有后</a:t>
            </a:r>
            <a:r>
              <a:rPr lang="en-US" altLang="zh-CN"/>
              <a:t>32</a:t>
            </a:r>
            <a:r>
              <a:rPr lang="zh-CN" altLang="en-US"/>
              <a:t>字节，而不能两个都正确写入。</a:t>
            </a:r>
            <a:endParaRPr lang="zh-CN" altLang="en-US"/>
          </a:p>
          <a:p>
            <a:r>
              <a:rPr lang="zh-CN" altLang="en-US"/>
              <a:t>所以</a:t>
            </a:r>
            <a:r>
              <a:rPr lang="en-US" altLang="zh-CN"/>
              <a:t>CPU</a:t>
            </a:r>
            <a:r>
              <a:rPr lang="zh-CN" altLang="en-US"/>
              <a:t>为了安全起见，同时只能允许一个核心写入同一地址的缓存行。从而导致读写这个变量的速度受限于三级缓存的速度，而不是一级缓存的速度。</a:t>
            </a:r>
            <a:endParaRPr lang="en-US" altLang="zh-CN"/>
          </a:p>
        </p:txBody>
      </p:sp>
      <p:pic>
        <p:nvPicPr>
          <p:cNvPr id="8" name="Content Placeholder 7"/>
          <p:cNvPicPr>
            <a:picLocks noChangeAspect="1"/>
          </p:cNvPicPr>
          <p:nvPr>
            <p:ph sz="half" idx="2"/>
          </p:nvPr>
        </p:nvPicPr>
        <p:blipFill>
          <a:blip r:embed="rId1"/>
          <a:stretch>
            <a:fillRect/>
          </a:stretch>
        </p:blipFill>
        <p:spPr>
          <a:xfrm>
            <a:off x="5981700" y="2170430"/>
            <a:ext cx="5181600" cy="366077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消除伪共享</a:t>
            </a:r>
            <a:endParaRPr lang="zh-CN" altLang="en-US"/>
          </a:p>
        </p:txBody>
      </p:sp>
      <p:sp>
        <p:nvSpPr>
          <p:cNvPr id="4" name="Content Placeholder 3"/>
          <p:cNvSpPr>
            <a:spLocks noGrp="1"/>
          </p:cNvSpPr>
          <p:nvPr>
            <p:ph sz="half" idx="1"/>
          </p:nvPr>
        </p:nvSpPr>
        <p:spPr/>
        <p:txBody>
          <a:bodyPr>
            <a:normAutofit lnSpcReduction="20000"/>
          </a:bodyPr>
          <a:p>
            <a:r>
              <a:rPr lang="zh-CN"/>
              <a:t>要想消除</a:t>
            </a:r>
            <a:r>
              <a:rPr lang="zh-CN" altLang="en-US">
                <a:sym typeface="+mn-ea"/>
              </a:rPr>
              <a:t>错误共享很简单，只需要把每个核心写入的地址尽可能分散开了就行了。比如这里，我们把每个核心访问的地方跨越了</a:t>
            </a:r>
            <a:r>
              <a:rPr lang="en-US" altLang="zh-CN">
                <a:sym typeface="+mn-ea"/>
              </a:rPr>
              <a:t> 16KB</a:t>
            </a:r>
            <a:r>
              <a:rPr lang="zh-CN" altLang="en-US">
                <a:sym typeface="+mn-ea"/>
              </a:rPr>
              <a:t>，这样</a:t>
            </a:r>
            <a:r>
              <a:rPr lang="en-US" altLang="zh-CN">
                <a:sym typeface="+mn-ea"/>
              </a:rPr>
              <a:t>CPU</a:t>
            </a:r>
            <a:r>
              <a:rPr lang="zh-CN" altLang="en-US">
                <a:sym typeface="+mn-ea"/>
              </a:rPr>
              <a:t>就知道每个核心之间不会发生冲突，从而可以放心地放在一级缓存里，不用担心会不会和其他核心共用了一个缓存行了。</a:t>
            </a:r>
            <a:endParaRPr lang="zh-CN" altLang="en-US">
              <a:sym typeface="+mn-ea"/>
            </a:endParaRPr>
          </a:p>
          <a:p>
            <a:r>
              <a:rPr lang="zh-CN" altLang="en-US">
                <a:sym typeface="+mn-ea"/>
              </a:rPr>
              <a:t>不过错误共享只会发生在</a:t>
            </a:r>
            <a:r>
              <a:rPr lang="zh-CN" altLang="en-US" b="1">
                <a:sym typeface="+mn-ea"/>
              </a:rPr>
              <a:t>写入</a:t>
            </a:r>
            <a:r>
              <a:rPr lang="zh-CN" altLang="en-US">
                <a:sym typeface="+mn-ea"/>
              </a:rPr>
              <a:t>的情况，如果多个核心同时</a:t>
            </a:r>
            <a:r>
              <a:rPr lang="zh-CN" altLang="en-US" b="1">
                <a:sym typeface="+mn-ea"/>
              </a:rPr>
              <a:t>读取</a:t>
            </a:r>
            <a:r>
              <a:rPr lang="zh-CN" altLang="en-US">
                <a:sym typeface="+mn-ea"/>
              </a:rPr>
              <a:t>两个很靠近的变量，是不会产生冲突的，也没有性能损失。</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78525" y="1530350"/>
            <a:ext cx="5186680" cy="494220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章：泊松方程实战</a:t>
            </a:r>
            <a:endParaRPr lang="zh-CN" altLang="en-US"/>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a:xfrm>
            <a:off x="979170" y="0"/>
            <a:ext cx="10515600" cy="1325563"/>
          </a:xfrm>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5494655" y="1120140"/>
            <a:ext cx="5999480" cy="1402080"/>
          </a:xfrm>
          <a:prstGeom prst="rect">
            <a:avLst/>
          </a:prstGeom>
        </p:spPr>
      </p:pic>
      <p:pic>
        <p:nvPicPr>
          <p:cNvPr id="3" name="Content Placeholder 2"/>
          <p:cNvPicPr>
            <a:picLocks noChangeAspect="1"/>
          </p:cNvPicPr>
          <p:nvPr>
            <p:ph sz="half" idx="2"/>
          </p:nvPr>
        </p:nvPicPr>
        <p:blipFill>
          <a:blip r:embed="rId2"/>
          <a:stretch>
            <a:fillRect/>
          </a:stretch>
        </p:blipFill>
        <p:spPr>
          <a:xfrm>
            <a:off x="5722620" y="2798445"/>
            <a:ext cx="5772150" cy="2816225"/>
          </a:xfrm>
          <a:prstGeom prst="rect">
            <a:avLst/>
          </a:prstGeom>
        </p:spPr>
      </p:pic>
      <p:pic>
        <p:nvPicPr>
          <p:cNvPr id="7" name="Content Placeholder 6"/>
          <p:cNvPicPr>
            <a:picLocks noChangeAspect="1"/>
          </p:cNvPicPr>
          <p:nvPr>
            <p:ph idx="1"/>
          </p:nvPr>
        </p:nvPicPr>
        <p:blipFill>
          <a:blip r:embed="rId3"/>
          <a:stretch>
            <a:fillRect/>
          </a:stretch>
        </p:blipFill>
        <p:spPr>
          <a:xfrm>
            <a:off x="685165" y="1313180"/>
            <a:ext cx="4707255" cy="554482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重新认识结构体</a:t>
            </a:r>
            <a:endParaRPr lang="zh-CN" altLang="en-US"/>
          </a:p>
        </p:txBody>
      </p:sp>
      <p:pic>
        <p:nvPicPr>
          <p:cNvPr id="5" name="Content Placeholder 4"/>
          <p:cNvPicPr>
            <a:picLocks noChangeAspect="1"/>
          </p:cNvPicPr>
          <p:nvPr>
            <p:ph sz="half" idx="2"/>
          </p:nvPr>
        </p:nvPicPr>
        <p:blipFill>
          <a:blip r:embed="rId1"/>
          <a:stretch>
            <a:fillRect/>
          </a:stretch>
        </p:blipFill>
        <p:spPr>
          <a:xfrm>
            <a:off x="6419215" y="2858135"/>
            <a:ext cx="4305300" cy="2286000"/>
          </a:xfrm>
          <a:prstGeom prst="rect">
            <a:avLst/>
          </a:prstGeom>
        </p:spPr>
      </p:pic>
      <p:pic>
        <p:nvPicPr>
          <p:cNvPr id="7" name="Content Placeholder 6"/>
          <p:cNvPicPr>
            <a:picLocks noChangeAspect="1"/>
          </p:cNvPicPr>
          <p:nvPr>
            <p:ph sz="half" idx="1"/>
          </p:nvPr>
        </p:nvPicPr>
        <p:blipFill>
          <a:blip r:embed="rId2"/>
          <a:stretch>
            <a:fillRect/>
          </a:stretch>
        </p:blipFill>
        <p:spPr>
          <a:xfrm>
            <a:off x="2376170" y="3148330"/>
            <a:ext cx="1724025" cy="17049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sym typeface="+mn-ea"/>
              </a:rPr>
              <a:t>AOS</a:t>
            </a:r>
            <a:endParaRPr lang="zh-CN" altLang="en-US"/>
          </a:p>
        </p:txBody>
      </p:sp>
      <p:pic>
        <p:nvPicPr>
          <p:cNvPr id="4" name="Content Placeholder 3"/>
          <p:cNvPicPr>
            <a:picLocks noChangeAspect="1"/>
          </p:cNvPicPr>
          <p:nvPr>
            <p:ph sz="half" idx="1"/>
          </p:nvPr>
        </p:nvPicPr>
        <p:blipFill>
          <a:blip r:embed="rId1"/>
          <a:stretch>
            <a:fillRect/>
          </a:stretch>
        </p:blipFill>
        <p:spPr>
          <a:xfrm>
            <a:off x="2390140" y="3148330"/>
            <a:ext cx="1695450" cy="1704975"/>
          </a:xfrm>
          <a:prstGeom prst="rect">
            <a:avLst/>
          </a:prstGeom>
        </p:spPr>
      </p:pic>
      <p:pic>
        <p:nvPicPr>
          <p:cNvPr id="8" name="Content Placeholder 7"/>
          <p:cNvPicPr>
            <a:picLocks noChangeAspect="1"/>
          </p:cNvPicPr>
          <p:nvPr>
            <p:ph sz="half" idx="2"/>
          </p:nvPr>
        </p:nvPicPr>
        <p:blipFill>
          <a:blip r:embed="rId2"/>
          <a:stretch>
            <a:fillRect/>
          </a:stretch>
        </p:blipFill>
        <p:spPr>
          <a:xfrm>
            <a:off x="5981700" y="3411855"/>
            <a:ext cx="5181600" cy="1178560"/>
          </a:xfrm>
          <a:prstGeom prst="rect">
            <a:avLst/>
          </a:prstGeom>
        </p:spPr>
      </p:pic>
      <p:sp>
        <p:nvSpPr>
          <p:cNvPr id="9" name="Text Box 8"/>
          <p:cNvSpPr txBox="1"/>
          <p:nvPr/>
        </p:nvSpPr>
        <p:spPr>
          <a:xfrm>
            <a:off x="6102985" y="3244850"/>
            <a:ext cx="5446395" cy="368300"/>
          </a:xfrm>
          <a:prstGeom prst="rect">
            <a:avLst/>
          </a:prstGeom>
          <a:noFill/>
        </p:spPr>
        <p:txBody>
          <a:bodyPr wrap="square" rtlCol="0">
            <a:spAutoFit/>
          </a:bodyPr>
          <a:p>
            <a:r>
              <a:rPr lang="en-US"/>
              <a:t>*                  *</a:t>
            </a:r>
            <a:r>
              <a:rPr lang="en-US">
                <a:sym typeface="+mn-ea"/>
              </a:rPr>
              <a:t>                  *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t>AOS</a:t>
            </a:r>
            <a:endParaRPr lang="en-US" altLang="zh-CN"/>
          </a:p>
        </p:txBody>
      </p:sp>
      <p:pic>
        <p:nvPicPr>
          <p:cNvPr id="5" name="Content Placeholder 4"/>
          <p:cNvPicPr>
            <a:picLocks noChangeAspect="1"/>
          </p:cNvPicPr>
          <p:nvPr>
            <p:ph sz="half" idx="1"/>
          </p:nvPr>
        </p:nvPicPr>
        <p:blipFill>
          <a:blip r:embed="rId1"/>
          <a:stretch>
            <a:fillRect/>
          </a:stretch>
        </p:blipFill>
        <p:spPr>
          <a:xfrm>
            <a:off x="1766570" y="3134360"/>
            <a:ext cx="2943225" cy="1733550"/>
          </a:xfrm>
          <a:prstGeom prst="rect">
            <a:avLst/>
          </a:prstGeom>
        </p:spPr>
      </p:pic>
      <p:pic>
        <p:nvPicPr>
          <p:cNvPr id="7" name="Content Placeholder 6"/>
          <p:cNvPicPr>
            <a:picLocks noChangeAspect="1"/>
          </p:cNvPicPr>
          <p:nvPr>
            <p:ph sz="half" idx="2"/>
          </p:nvPr>
        </p:nvPicPr>
        <p:blipFill>
          <a:blip r:embed="rId2"/>
          <a:stretch>
            <a:fillRect/>
          </a:stretch>
        </p:blipFill>
        <p:spPr>
          <a:xfrm>
            <a:off x="6010275" y="3209290"/>
            <a:ext cx="5124450" cy="1583055"/>
          </a:xfrm>
          <a:prstGeom prst="rect">
            <a:avLst/>
          </a:prstGeom>
        </p:spPr>
      </p:pic>
      <p:sp>
        <p:nvSpPr>
          <p:cNvPr id="9" name="Text Box 8"/>
          <p:cNvSpPr txBox="1"/>
          <p:nvPr/>
        </p:nvSpPr>
        <p:spPr>
          <a:xfrm>
            <a:off x="6130925" y="2969895"/>
            <a:ext cx="5446395" cy="368300"/>
          </a:xfrm>
          <a:prstGeom prst="rect">
            <a:avLst/>
          </a:prstGeom>
          <a:noFill/>
        </p:spPr>
        <p:txBody>
          <a:bodyPr wrap="square" rtlCol="0">
            <a:spAutoFit/>
          </a:bodyPr>
          <a:p>
            <a:r>
              <a:rPr lang="en-US"/>
              <a:t>*                  *</a:t>
            </a:r>
            <a:r>
              <a:rPr lang="en-US">
                <a:sym typeface="+mn-ea"/>
              </a:rPr>
              <a:t>                  *                  *</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t>SOA</a:t>
            </a:r>
            <a:endParaRPr lang="en-US" altLang="zh-CN"/>
          </a:p>
        </p:txBody>
      </p:sp>
      <p:pic>
        <p:nvPicPr>
          <p:cNvPr id="8" name="Content Placeholder 7"/>
          <p:cNvPicPr>
            <a:picLocks noChangeAspect="1"/>
          </p:cNvPicPr>
          <p:nvPr>
            <p:ph sz="half" idx="1"/>
          </p:nvPr>
        </p:nvPicPr>
        <p:blipFill>
          <a:blip r:embed="rId1"/>
          <a:stretch>
            <a:fillRect/>
          </a:stretch>
        </p:blipFill>
        <p:spPr>
          <a:xfrm>
            <a:off x="2357120" y="3162935"/>
            <a:ext cx="1762125" cy="1676400"/>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3489960"/>
            <a:ext cx="5181600" cy="1021715"/>
          </a:xfrm>
          <a:prstGeom prst="rect">
            <a:avLst/>
          </a:prstGeom>
        </p:spPr>
      </p:pic>
      <p:sp>
        <p:nvSpPr>
          <p:cNvPr id="11" name="Text Box 10"/>
          <p:cNvSpPr txBox="1"/>
          <p:nvPr/>
        </p:nvSpPr>
        <p:spPr>
          <a:xfrm>
            <a:off x="6089015" y="3244850"/>
            <a:ext cx="5446395" cy="368300"/>
          </a:xfrm>
          <a:prstGeom prst="rect">
            <a:avLst/>
          </a:prstGeom>
          <a:noFill/>
        </p:spPr>
        <p:txBody>
          <a:bodyPr wrap="square" rtlCol="0">
            <a:spAutoFit/>
          </a:bodyPr>
          <a:p>
            <a:r>
              <a:rPr lang="en-US"/>
              <a:t>  *     *</a:t>
            </a:r>
            <a:r>
              <a:rPr lang="en-US">
                <a:sym typeface="+mn-ea"/>
              </a:rPr>
              <a:t>     *     *</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也不赖哦</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b="1"/>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b="1"/>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TODO</a:t>
            </a:r>
            <a:r>
              <a:rPr lang="zh-CN" altLang="en-US"/>
              <a:t>：谈谈</a:t>
            </a:r>
            <a:r>
              <a:rPr lang="en-US" altLang="zh-CN"/>
              <a:t> OOP </a:t>
            </a:r>
            <a:r>
              <a:rPr lang="zh-CN" altLang="en-US"/>
              <a:t>与</a:t>
            </a:r>
            <a:r>
              <a:rPr lang="en-US" altLang="zh-CN"/>
              <a:t> DOP</a:t>
            </a:r>
            <a:endParaRPr lang="en-US" alt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1</a:t>
            </a:r>
            <a:r>
              <a:rPr lang="zh-CN" altLang="en-US"/>
              <a:t>比写入</a:t>
            </a:r>
            <a:r>
              <a:rPr lang="en-US" altLang="zh-CN"/>
              <a:t>0</a:t>
            </a:r>
            <a:r>
              <a:rPr lang="zh-CN" altLang="en-US"/>
              <a:t>更慢？</a:t>
            </a:r>
            <a:endParaRPr lang="zh-CN" altLang="en-US"/>
          </a:p>
        </p:txBody>
      </p:sp>
      <p:sp>
        <p:nvSpPr>
          <p:cNvPr id="3" name="Content Placeholder 2"/>
          <p:cNvSpPr>
            <a:spLocks noGrp="1"/>
          </p:cNvSpPr>
          <p:nvPr>
            <p:ph sz="half" idx="1"/>
          </p:nvPr>
        </p:nvSpPr>
        <p:spPr/>
        <p:txBody>
          <a:bodyPr/>
          <a:p>
            <a:r>
              <a:rPr lang="zh-CN" altLang="en-US"/>
              <a:t>很简单，因为写入</a:t>
            </a:r>
            <a:r>
              <a:rPr lang="en-US" altLang="zh-CN"/>
              <a:t>0</a:t>
            </a:r>
            <a:r>
              <a:rPr lang="zh-CN" altLang="en-US"/>
              <a:t>被编译器自动优化成了</a:t>
            </a:r>
            <a:r>
              <a:rPr lang="en-US" altLang="zh-CN"/>
              <a:t>memset</a:t>
            </a:r>
            <a:r>
              <a:rPr lang="zh-CN" altLang="en-US"/>
              <a:t>，而</a:t>
            </a:r>
            <a:r>
              <a:rPr lang="en-US" altLang="zh-CN"/>
              <a:t>memset</a:t>
            </a:r>
            <a:r>
              <a:rPr lang="zh-CN" altLang="en-US"/>
              <a:t>内部利用了</a:t>
            </a:r>
            <a:r>
              <a:rPr lang="en-US" altLang="zh-CN"/>
              <a:t>stream</a:t>
            </a:r>
            <a:r>
              <a:rPr lang="zh-CN" altLang="en-US"/>
              <a:t>指令得以更快写入。</a:t>
            </a:r>
            <a:endParaRPr lang="zh-CN" altLang="en-US"/>
          </a:p>
        </p:txBody>
      </p:sp>
      <p:pic>
        <p:nvPicPr>
          <p:cNvPr id="5" name="Content Placeholder 4"/>
          <p:cNvPicPr>
            <a:picLocks noChangeAspect="1"/>
          </p:cNvPicPr>
          <p:nvPr>
            <p:ph sz="half" idx="2"/>
          </p:nvPr>
        </p:nvPicPr>
        <p:blipFill>
          <a:blip r:embed="rId1"/>
          <a:stretch>
            <a:fillRect/>
          </a:stretch>
        </p:blipFill>
        <p:spPr>
          <a:xfrm>
            <a:off x="6954520" y="940435"/>
            <a:ext cx="4208780" cy="5917565"/>
          </a:xfrm>
          <a:prstGeom prst="rect">
            <a:avLst/>
          </a:prstGeom>
        </p:spPr>
      </p:pic>
      <p:pic>
        <p:nvPicPr>
          <p:cNvPr id="6" name="Picture 5"/>
          <p:cNvPicPr>
            <a:picLocks noChangeAspect="1"/>
          </p:cNvPicPr>
          <p:nvPr/>
        </p:nvPicPr>
        <p:blipFill>
          <a:blip r:embed="rId2"/>
          <a:stretch>
            <a:fillRect/>
          </a:stretch>
        </p:blipFill>
        <p:spPr>
          <a:xfrm>
            <a:off x="236855" y="5234940"/>
            <a:ext cx="6467475" cy="1143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1</a:t>
            </a:r>
            <a:r>
              <a:rPr lang="zh-CN" altLang="en-US"/>
              <a:t>比写入</a:t>
            </a:r>
            <a:r>
              <a:rPr lang="en-US" altLang="zh-CN"/>
              <a:t>0</a:t>
            </a:r>
            <a:r>
              <a:rPr lang="zh-CN" altLang="en-US"/>
              <a:t>更慢？解决</a:t>
            </a:r>
            <a:endParaRPr lang="zh-CN" altLang="en-US"/>
          </a:p>
        </p:txBody>
      </p:sp>
      <p:sp>
        <p:nvSpPr>
          <p:cNvPr id="3" name="Content Placeholder 2"/>
          <p:cNvSpPr>
            <a:spLocks noGrp="1"/>
          </p:cNvSpPr>
          <p:nvPr>
            <p:ph sz="half" idx="1"/>
          </p:nvPr>
        </p:nvSpPr>
        <p:spPr/>
        <p:txBody>
          <a:bodyPr/>
          <a:p>
            <a:r>
              <a:rPr lang="zh-CN"/>
              <a:t>解决办法就是，我们也用</a:t>
            </a:r>
            <a:r>
              <a:rPr lang="en-US" altLang="zh-CN"/>
              <a:t> stream </a:t>
            </a:r>
            <a:r>
              <a:rPr lang="zh-CN" altLang="en-US"/>
              <a:t>指令，这样就可以和标准库优化过的</a:t>
            </a:r>
            <a:r>
              <a:rPr lang="en-US" altLang="zh-CN"/>
              <a:t> memset </a:t>
            </a:r>
            <a:r>
              <a:rPr lang="zh-CN" altLang="en-US"/>
              <a:t>一样快了。</a:t>
            </a:r>
            <a:endParaRPr lang="zh-CN" altLang="en-US"/>
          </a:p>
        </p:txBody>
      </p:sp>
      <p:pic>
        <p:nvPicPr>
          <p:cNvPr id="6" name="Content Placeholder 5"/>
          <p:cNvPicPr>
            <a:picLocks noChangeAspect="1"/>
          </p:cNvPicPr>
          <p:nvPr>
            <p:ph sz="half" idx="2"/>
          </p:nvPr>
        </p:nvPicPr>
        <p:blipFill>
          <a:blip r:embed="rId1"/>
          <a:stretch>
            <a:fillRect/>
          </a:stretch>
        </p:blipFill>
        <p:spPr>
          <a:xfrm>
            <a:off x="6412865" y="1825625"/>
            <a:ext cx="4318635" cy="4351655"/>
          </a:xfrm>
          <a:prstGeom prst="rect">
            <a:avLst/>
          </a:prstGeom>
        </p:spPr>
      </p:pic>
      <p:pic>
        <p:nvPicPr>
          <p:cNvPr id="7" name="Picture 6"/>
          <p:cNvPicPr>
            <a:picLocks noChangeAspect="1"/>
          </p:cNvPicPr>
          <p:nvPr/>
        </p:nvPicPr>
        <p:blipFill>
          <a:blip r:embed="rId2"/>
          <a:stretch>
            <a:fillRect/>
          </a:stretch>
        </p:blipFill>
        <p:spPr>
          <a:xfrm>
            <a:off x="164465" y="4505325"/>
            <a:ext cx="5887085" cy="12649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的三维网格），然后在里面索引，这样就相当于利用硬件的分页机制实现了稀疏数据结构，既能高效利用内存，随机访问和插桩又特别高效。有兴趣可以研究一下他们的论文，也用了莫顿序增强</a:t>
            </a:r>
            <a:r>
              <a:rPr lang="en-US" altLang="zh-CN"/>
              <a:t> TLB </a:t>
            </a:r>
            <a:r>
              <a:rPr lang="zh-CN" altLang="en-US"/>
              <a:t>和缓存的局域性，非常精彩。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pic>
        <p:nvPicPr>
          <p:cNvPr id="5" name="Picture 4"/>
          <p:cNvPicPr>
            <a:picLocks noChangeAspect="1"/>
          </p:cNvPicPr>
          <p:nvPr/>
        </p:nvPicPr>
        <p:blipFill>
          <a:blip r:embed="rId2"/>
          <a:stretch>
            <a:fillRect/>
          </a:stretch>
        </p:blipFill>
        <p:spPr>
          <a:xfrm>
            <a:off x="8222615" y="3587115"/>
            <a:ext cx="2476500" cy="2476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也可以使用小彭老师封装好的帮手类</a:t>
            </a:r>
            <a:endParaRPr lang="zh-CN" altLang="en-US"/>
          </a:p>
        </p:txBody>
      </p:sp>
      <p:pic>
        <p:nvPicPr>
          <p:cNvPr id="5" name="Picture 4"/>
          <p:cNvPicPr>
            <a:picLocks noChangeAspect="1"/>
          </p:cNvPicPr>
          <p:nvPr/>
        </p:nvPicPr>
        <p:blipFill>
          <a:blip r:embed="rId1"/>
          <a:stretch>
            <a:fillRect/>
          </a:stretch>
        </p:blipFill>
        <p:spPr>
          <a:xfrm>
            <a:off x="8222615" y="3587115"/>
            <a:ext cx="2476500" cy="247650"/>
          </a:xfrm>
          <a:prstGeom prst="rect">
            <a:avLst/>
          </a:prstGeom>
        </p:spPr>
      </p:pic>
      <p:pic>
        <p:nvPicPr>
          <p:cNvPr id="6" name="Content Placeholder 5"/>
          <p:cNvPicPr>
            <a:picLocks noChangeAspect="1"/>
          </p:cNvPicPr>
          <p:nvPr>
            <p:ph idx="1"/>
          </p:nvPr>
        </p:nvPicPr>
        <p:blipFill>
          <a:blip r:embed="rId2"/>
          <a:stretch>
            <a:fillRect/>
          </a:stretch>
        </p:blipFill>
        <p:spPr>
          <a:xfrm>
            <a:off x="3799840" y="2324735"/>
            <a:ext cx="4210050" cy="33528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a:p>
            <a:r>
              <a:rPr lang="en-US" altLang="zh-CN"/>
              <a:t>glibc </a:t>
            </a:r>
            <a:r>
              <a:rPr lang="zh-CN" altLang="en-US"/>
              <a:t>的</a:t>
            </a:r>
            <a:r>
              <a:rPr lang="en-US" altLang="zh-CN"/>
              <a:t> malloc </a:t>
            </a:r>
            <a:r>
              <a:rPr lang="zh-CN" altLang="en-US"/>
              <a:t>实现，不会重复利用现有的内存。</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a:t>
            </a:r>
            <a:r>
              <a:rPr lang="zh-CN" altLang="en-US" b="1"/>
              <a:t>手动把可以重复利用的</a:t>
            </a:r>
            <a:r>
              <a:rPr lang="en-US" altLang="zh-CN" b="1"/>
              <a:t> vector </a:t>
            </a:r>
            <a:r>
              <a:rPr lang="zh-CN" altLang="en-US" b="1"/>
              <a:t>重用</a:t>
            </a:r>
            <a:r>
              <a:rPr lang="zh-CN" altLang="en-US"/>
              <a:t>，或者自己做一个内存池化的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tbbmalloc </a:t>
            </a:r>
            <a:r>
              <a:rPr lang="zh-CN" altLang="en-US"/>
              <a:t>的主要好处：能保证</a:t>
            </a:r>
            <a:r>
              <a:rPr lang="en-US" altLang="zh-CN"/>
              <a:t> 64 </a:t>
            </a:r>
            <a:r>
              <a:rPr lang="zh-CN" altLang="en-US"/>
              <a:t>字节对齐</a:t>
            </a:r>
            <a:endParaRPr lang="zh-CN" altLang="en-US"/>
          </a:p>
        </p:txBody>
      </p:sp>
      <p:sp>
        <p:nvSpPr>
          <p:cNvPr id="3" name="Content Placeholder 2"/>
          <p:cNvSpPr>
            <a:spLocks noGrp="1"/>
          </p:cNvSpPr>
          <p:nvPr>
            <p:ph sz="half" idx="1"/>
          </p:nvPr>
        </p:nvSpPr>
        <p:spPr/>
        <p:txBody>
          <a:bodyPr/>
          <a:p>
            <a:r>
              <a:rPr lang="en-US">
                <a:sym typeface="+mn-ea"/>
              </a:rPr>
              <a:t>tbb::cache_aligned_allocator </a:t>
            </a:r>
            <a:r>
              <a:rPr lang="zh-CN" altLang="en-US">
                <a:sym typeface="+mn-ea"/>
              </a:rPr>
              <a:t>的最大好处在于他分配的内存地址，永远会对齐到</a:t>
            </a:r>
            <a:r>
              <a:rPr lang="zh-CN" altLang="en-US">
                <a:sym typeface="+mn-ea"/>
              </a:rPr>
              <a:t>缓存行</a:t>
            </a:r>
            <a:r>
              <a:rPr lang="zh-CN" altLang="en-US">
                <a:sym typeface="+mn-ea"/>
              </a:rPr>
              <a:t>（</a:t>
            </a:r>
            <a:r>
              <a:rPr lang="en-US" altLang="zh-CN">
                <a:sym typeface="+mn-ea"/>
              </a:rPr>
              <a:t>64</a:t>
            </a:r>
            <a:r>
              <a:rPr lang="zh-CN" altLang="en-US">
                <a:sym typeface="+mn-ea"/>
              </a:rPr>
              <a:t>字节</a:t>
            </a:r>
            <a:r>
              <a:rPr lang="zh-CN" altLang="en-US">
                <a:sym typeface="+mn-ea"/>
              </a:rPr>
              <a:t>），对</a:t>
            </a:r>
            <a:r>
              <a:rPr lang="en-US" altLang="zh-CN">
                <a:sym typeface="+mn-ea"/>
              </a:rPr>
              <a:t> SIMD </a:t>
            </a:r>
            <a:r>
              <a:rPr lang="zh-CN" altLang="en-US">
                <a:sym typeface="+mn-ea"/>
              </a:rPr>
              <a:t>而言可以用</a:t>
            </a:r>
            <a:r>
              <a:rPr lang="en-US" altLang="zh-CN">
                <a:sym typeface="+mn-ea"/>
              </a:rPr>
              <a:t> _mm_load_ps </a:t>
            </a:r>
            <a:r>
              <a:rPr lang="zh-CN" altLang="en-US">
                <a:sym typeface="+mn-ea"/>
              </a:rPr>
              <a:t>而不是</a:t>
            </a:r>
            <a:r>
              <a:rPr lang="en-US" altLang="zh-CN">
                <a:sym typeface="+mn-ea"/>
              </a:rPr>
              <a:t> _mm_loadu_ps </a:t>
            </a:r>
            <a:r>
              <a:rPr lang="zh-CN" altLang="en-US">
                <a:sym typeface="+mn-ea"/>
              </a:rPr>
              <a:t>了。对访存优化而言则意味着可以放心地用</a:t>
            </a:r>
            <a:r>
              <a:rPr lang="en-US" altLang="zh-CN">
                <a:sym typeface="+mn-ea"/>
              </a:rPr>
              <a:t> _mm_prefetch</a:t>
            </a:r>
            <a:r>
              <a:rPr lang="zh-CN" altLang="en-US">
                <a:sym typeface="+mn-ea"/>
              </a:rPr>
              <a:t>，也更高效。</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761615"/>
            <a:ext cx="5181600" cy="2478405"/>
          </a:xfrm>
          <a:prstGeom prst="rect">
            <a:avLst/>
          </a:prstGeom>
        </p:spPr>
      </p:pic>
      <p:pic>
        <p:nvPicPr>
          <p:cNvPr id="6" name="Picture 5"/>
          <p:cNvPicPr>
            <a:picLocks noChangeAspect="1"/>
          </p:cNvPicPr>
          <p:nvPr/>
        </p:nvPicPr>
        <p:blipFill>
          <a:blip r:embed="rId2"/>
          <a:stretch>
            <a:fillRect/>
          </a:stretch>
        </p:blipFill>
        <p:spPr>
          <a:xfrm>
            <a:off x="4511040" y="4389120"/>
            <a:ext cx="1104900" cy="23526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p>
            <a:r>
              <a:rPr lang="zh-CN">
                <a:sym typeface="+mn-ea"/>
              </a:rPr>
              <a:t>不过其实</a:t>
            </a:r>
            <a:r>
              <a:rPr lang="zh-CN" altLang="en-US">
                <a:sym typeface="+mn-ea"/>
              </a:rPr>
              <a:t>标准库的</a:t>
            </a:r>
            <a:r>
              <a:rPr lang="en-US" altLang="zh-CN">
                <a:sym typeface="+mn-ea"/>
              </a:rPr>
              <a:t> new </a:t>
            </a:r>
            <a:r>
              <a:rPr lang="zh-CN" altLang="en-US">
                <a:sym typeface="+mn-ea"/>
              </a:rPr>
              <a:t>和</a:t>
            </a:r>
            <a:r>
              <a:rPr lang="en-US" altLang="zh-CN">
                <a:sym typeface="+mn-ea"/>
              </a:rPr>
              <a:t> malloc </a:t>
            </a:r>
            <a:r>
              <a:rPr lang="zh-CN" altLang="en-US">
                <a:sym typeface="+mn-ea"/>
              </a:rPr>
              <a:t>已经可以保证</a:t>
            </a:r>
            <a:r>
              <a:rPr lang="en-US" altLang="zh-CN">
                <a:sym typeface="+mn-ea"/>
              </a:rPr>
              <a:t> 16 </a:t>
            </a:r>
            <a:r>
              <a:rPr lang="zh-CN" altLang="en-US">
                <a:sym typeface="+mn-ea"/>
              </a:rPr>
              <a:t>字节对齐了。</a:t>
            </a:r>
            <a:r>
              <a:rPr lang="zh-CN">
                <a:sym typeface="+mn-ea"/>
              </a:rPr>
              <a:t>如果你只需要用</a:t>
            </a:r>
            <a:r>
              <a:rPr lang="en-US" altLang="zh-CN">
                <a:sym typeface="+mn-ea"/>
              </a:rPr>
              <a:t> _mm_load_ps </a:t>
            </a:r>
            <a:r>
              <a:rPr lang="zh-CN" altLang="en-US">
                <a:sym typeface="+mn-ea"/>
              </a:rPr>
              <a:t>而不用</a:t>
            </a:r>
            <a:r>
              <a:rPr lang="en-US" altLang="zh-CN">
                <a:sym typeface="+mn-ea"/>
              </a:rPr>
              <a:t> _mm256_load_ps </a:t>
            </a:r>
            <a:r>
              <a:rPr lang="zh-CN" altLang="en-US">
                <a:sym typeface="+mn-ea"/>
              </a:rPr>
              <a:t>的话，那直接用标准库的内存分配也没问题。</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507615"/>
            <a:ext cx="5181600" cy="2986405"/>
          </a:xfrm>
          <a:prstGeom prst="rect">
            <a:avLst/>
          </a:prstGeom>
        </p:spPr>
      </p:pic>
      <p:pic>
        <p:nvPicPr>
          <p:cNvPr id="8" name="Picture 7"/>
          <p:cNvPicPr>
            <a:picLocks noChangeAspect="1"/>
          </p:cNvPicPr>
          <p:nvPr/>
        </p:nvPicPr>
        <p:blipFill>
          <a:blip r:embed="rId2"/>
          <a:stretch>
            <a:fillRect/>
          </a:stretch>
        </p:blipFill>
        <p:spPr>
          <a:xfrm>
            <a:off x="4431665" y="4234815"/>
            <a:ext cx="1323975" cy="2381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还有</a:t>
            </a:r>
            <a:r>
              <a:rPr lang="en-US" altLang="zh-CN">
                <a:sym typeface="+mn-ea"/>
              </a:rPr>
              <a:t> _mm_malloc(n, a</a:t>
            </a:r>
            <a:r>
              <a:rPr lang="en-US" altLang="zh-CN">
                <a:sym typeface="+mn-ea"/>
              </a:rPr>
              <a:t>align</a:t>
            </a:r>
            <a:r>
              <a:rPr lang="en-US" altLang="zh-CN">
                <a:sym typeface="+mn-ea"/>
              </a:rPr>
              <a:t>) </a:t>
            </a:r>
            <a:r>
              <a:rPr lang="zh-CN" altLang="en-US">
                <a:sym typeface="+mn-ea"/>
              </a:rPr>
              <a:t>可以分配对齐到任意</a:t>
            </a:r>
            <a:r>
              <a:rPr lang="en-US" altLang="zh-CN">
                <a:sym typeface="+mn-ea"/>
              </a:rPr>
              <a:t> a </a:t>
            </a:r>
            <a:r>
              <a:rPr lang="zh-CN" altLang="en-US">
                <a:sym typeface="+mn-ea"/>
              </a:rPr>
              <a:t>字节的内存。他在</a:t>
            </a:r>
            <a:r>
              <a:rPr lang="en-US" altLang="zh-CN">
                <a:sym typeface="+mn-ea"/>
              </a:rPr>
              <a:t> &lt;xmmintrin.h&gt; </a:t>
            </a:r>
            <a:r>
              <a:rPr lang="zh-CN" altLang="en-US">
                <a:sym typeface="+mn-ea"/>
              </a:rPr>
              <a:t>这个头文件里。是</a:t>
            </a:r>
            <a:r>
              <a:rPr lang="en-US" altLang="zh-CN">
                <a:sym typeface="+mn-ea"/>
              </a:rPr>
              <a:t> x86 </a:t>
            </a:r>
            <a:r>
              <a:rPr lang="zh-CN" altLang="en-US">
                <a:sym typeface="+mn-ea"/>
              </a:rPr>
              <a:t>特有的，并且需要通过</a:t>
            </a:r>
            <a:r>
              <a:rPr lang="en-US" altLang="zh-CN">
                <a:sym typeface="+mn-ea"/>
              </a:rPr>
              <a:t> _mm_free </a:t>
            </a:r>
            <a:r>
              <a:rPr lang="zh-CN" altLang="en-US">
                <a:sym typeface="+mn-ea"/>
              </a:rPr>
              <a:t>来释放。</a:t>
            </a:r>
            <a:endParaRPr lang="zh-CN" altLang="en-US">
              <a:sym typeface="+mn-ea"/>
            </a:endParaRPr>
          </a:p>
          <a:p>
            <a:r>
              <a:rPr lang="zh-CN" altLang="en-US">
                <a:sym typeface="+mn-ea"/>
              </a:rPr>
              <a:t>还有一个跨平台版本（比如用于</a:t>
            </a:r>
            <a:r>
              <a:rPr lang="en-US" altLang="zh-CN">
                <a:sym typeface="+mn-ea"/>
              </a:rPr>
              <a:t> arm </a:t>
            </a:r>
            <a:r>
              <a:rPr lang="zh-CN" altLang="en-US">
                <a:sym typeface="+mn-ea"/>
              </a:rPr>
              <a:t>架构）的</a:t>
            </a:r>
            <a:r>
              <a:rPr lang="en-US" altLang="zh-CN">
                <a:sym typeface="+mn-ea"/>
              </a:rPr>
              <a:t> aligned_alloc(align, n)</a:t>
            </a:r>
            <a:r>
              <a:rPr lang="zh-CN" altLang="en-US">
                <a:sym typeface="+mn-ea"/>
              </a:rPr>
              <a:t>，他也可以分配对齐到任意</a:t>
            </a:r>
            <a:r>
              <a:rPr lang="en-US" altLang="zh-CN">
                <a:sym typeface="+mn-ea"/>
              </a:rPr>
              <a:t> a </a:t>
            </a:r>
            <a:r>
              <a:rPr lang="zh-CN" altLang="en-US">
                <a:sym typeface="+mn-ea"/>
              </a:rPr>
              <a:t>字节的内存，通过</a:t>
            </a:r>
            <a:r>
              <a:rPr lang="en-US" altLang="zh-CN">
                <a:sym typeface="+mn-ea"/>
              </a:rPr>
              <a:t> free </a:t>
            </a:r>
            <a:r>
              <a:rPr lang="zh-CN" altLang="en-US">
                <a:sym typeface="+mn-ea"/>
              </a:rPr>
              <a:t>释放。</a:t>
            </a:r>
            <a:endParaRPr lang="zh-CN" altLang="en-US">
              <a:sym typeface="+mn-ea"/>
            </a:endParaRPr>
          </a:p>
          <a:p>
            <a:r>
              <a:rPr lang="zh-CN" altLang="en-US">
                <a:sym typeface="+mn-ea"/>
              </a:rPr>
              <a:t>利用他们可以实现分配对齐到页面（</a:t>
            </a:r>
            <a:r>
              <a:rPr lang="en-US" altLang="zh-CN">
                <a:sym typeface="+mn-ea"/>
              </a:rPr>
              <a:t>4KB</a:t>
            </a:r>
            <a:r>
              <a:rPr lang="zh-CN" altLang="en-US">
                <a:sym typeface="+mn-ea"/>
              </a:rPr>
              <a:t>）的内存。</a:t>
            </a:r>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5981700" y="2552700"/>
            <a:ext cx="5181600" cy="2896870"/>
          </a:xfrm>
          <a:prstGeom prst="rect">
            <a:avLst/>
          </a:prstGeom>
        </p:spPr>
      </p:pic>
      <p:pic>
        <p:nvPicPr>
          <p:cNvPr id="6" name="Picture 5"/>
          <p:cNvPicPr>
            <a:picLocks noChangeAspect="1"/>
          </p:cNvPicPr>
          <p:nvPr/>
        </p:nvPicPr>
        <p:blipFill>
          <a:blip r:embed="rId2"/>
          <a:stretch>
            <a:fillRect/>
          </a:stretch>
        </p:blipFill>
        <p:spPr>
          <a:xfrm>
            <a:off x="9284335" y="208280"/>
            <a:ext cx="1616075" cy="186817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 </a:t>
            </a:r>
            <a:r>
              <a:rPr lang="zh-CN" altLang="en-US"/>
              <a:t>小彭老师的</a:t>
            </a:r>
            <a:r>
              <a:rPr lang="en-US" altLang="zh-CN"/>
              <a:t> AlignedAllocator</a:t>
            </a:r>
            <a:r>
              <a:rPr lang="zh-CN" altLang="en-US"/>
              <a:t>：指定对齐到任意字节</a:t>
            </a:r>
            <a:endParaRPr lang="zh-CN" altLang="en-US"/>
          </a:p>
        </p:txBody>
      </p:sp>
      <p:sp>
        <p:nvSpPr>
          <p:cNvPr id="3" name="Content Placeholder 2"/>
          <p:cNvSpPr>
            <a:spLocks noGrp="1"/>
          </p:cNvSpPr>
          <p:nvPr>
            <p:ph sz="half" idx="1"/>
          </p:nvPr>
        </p:nvSpPr>
        <p:spPr>
          <a:xfrm>
            <a:off x="372110" y="1825625"/>
            <a:ext cx="5457190" cy="4351655"/>
          </a:xfrm>
        </p:spPr>
        <p:txBody>
          <a:bodyPr>
            <a:normAutofit lnSpcReduction="10000"/>
          </a:bodyPr>
          <a:p>
            <a:r>
              <a:rPr lang="zh-CN">
                <a:sym typeface="+mn-ea"/>
              </a:rPr>
              <a:t>可惜 std::allocator&lt;T&gt; 由于历史原因，没法手动指定对齐……他只能自动采用 alignof(T) 的设置。</a:t>
            </a:r>
            <a:endParaRPr lang="zh-CN">
              <a:sym typeface="+mn-ea"/>
            </a:endParaRPr>
          </a:p>
          <a:p>
            <a:r>
              <a:rPr lang="zh-CN">
                <a:sym typeface="+mn-ea"/>
              </a:rPr>
              <a:t>因此小彭老师</a:t>
            </a:r>
            <a:r>
              <a:rPr lang="zh-CN">
                <a:sym typeface="+mn-ea"/>
              </a:rPr>
              <a:t>从网上搜刮来一段代码的</a:t>
            </a:r>
            <a:r>
              <a:rPr lang="en-US" altLang="zh-CN">
                <a:sym typeface="+mn-ea"/>
              </a:rPr>
              <a:t> AlignedAllocator&lt;T, Align&gt; </a:t>
            </a:r>
            <a:r>
              <a:rPr lang="zh-CN" altLang="en-US">
                <a:sym typeface="+mn-ea"/>
              </a:rPr>
              <a:t>他可以指定任意对齐，他底层也是基于</a:t>
            </a:r>
            <a:r>
              <a:rPr lang="en-US" altLang="zh-CN">
                <a:sym typeface="+mn-ea"/>
              </a:rPr>
              <a:t> aligned_alloc </a:t>
            </a:r>
            <a:r>
              <a:rPr lang="zh-CN" altLang="en-US">
                <a:sym typeface="+mn-ea"/>
              </a:rPr>
              <a:t>实现的。</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642235"/>
            <a:ext cx="5181600" cy="2717800"/>
          </a:xfrm>
          <a:prstGeom prst="rect">
            <a:avLst/>
          </a:prstGeom>
        </p:spPr>
      </p:pic>
      <p:pic>
        <p:nvPicPr>
          <p:cNvPr id="8" name="Picture 7"/>
          <p:cNvPicPr>
            <a:picLocks noChangeAspect="1"/>
          </p:cNvPicPr>
          <p:nvPr/>
        </p:nvPicPr>
        <p:blipFill>
          <a:blip r:embed="rId2"/>
          <a:stretch>
            <a:fillRect/>
          </a:stretch>
        </p:blipFill>
        <p:spPr>
          <a:xfrm>
            <a:off x="10499090" y="147320"/>
            <a:ext cx="1085850" cy="2400300"/>
          </a:xfrm>
          <a:prstGeom prst="rect">
            <a:avLst/>
          </a:prstGeom>
        </p:spPr>
      </p:pic>
      <p:pic>
        <p:nvPicPr>
          <p:cNvPr id="11" name="Picture 10"/>
          <p:cNvPicPr>
            <a:picLocks noChangeAspect="1"/>
          </p:cNvPicPr>
          <p:nvPr/>
        </p:nvPicPr>
        <p:blipFill>
          <a:blip r:embed="rId3"/>
          <a:stretch>
            <a:fillRect/>
          </a:stretch>
        </p:blipFill>
        <p:spPr>
          <a:xfrm>
            <a:off x="0" y="5116830"/>
            <a:ext cx="5708015" cy="17411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案例：临时创建的数组</a:t>
            </a:r>
            <a:endParaRPr lang="zh-CN" altLang="en-US"/>
          </a:p>
        </p:txBody>
      </p:sp>
      <p:sp>
        <p:nvSpPr>
          <p:cNvPr id="4" name="Content Placeholder 3"/>
          <p:cNvSpPr>
            <a:spLocks noGrp="1"/>
          </p:cNvSpPr>
          <p:nvPr>
            <p:ph sz="half" idx="2"/>
          </p:nvPr>
        </p:nvSpPr>
        <p:spPr/>
        <p:txBody>
          <a:bodyPr/>
          <a:p>
            <a:r>
              <a:rPr lang="zh-CN" altLang="en-US"/>
              <a:t>临时创建的数组，每次调用</a:t>
            </a:r>
            <a:r>
              <a:rPr lang="en-US" altLang="zh-CN"/>
              <a:t> func </a:t>
            </a:r>
            <a:r>
              <a:rPr lang="zh-CN" altLang="en-US"/>
              <a:t>都会重复内存分配一次（进入一次内核态</a:t>
            </a:r>
            <a:r>
              <a:rPr lang="zh-CN" altLang="en-US">
                <a:sym typeface="+mn-ea"/>
              </a:rPr>
              <a:t>）</a:t>
            </a:r>
            <a:r>
              <a:rPr lang="zh-CN" altLang="en-US"/>
              <a:t>，非常浪费时间。</a:t>
            </a:r>
            <a:endParaRPr lang="zh-CN" altLang="en-US"/>
          </a:p>
        </p:txBody>
      </p:sp>
      <p:pic>
        <p:nvPicPr>
          <p:cNvPr id="5" name="Content Placeholder 4"/>
          <p:cNvPicPr>
            <a:picLocks noChangeAspect="1"/>
          </p:cNvPicPr>
          <p:nvPr>
            <p:ph sz="half" idx="1"/>
          </p:nvPr>
        </p:nvPicPr>
        <p:blipFill>
          <a:blip r:embed="rId1"/>
          <a:stretch>
            <a:fillRect/>
          </a:stretch>
        </p:blipFill>
        <p:spPr>
          <a:xfrm>
            <a:off x="1468755" y="1825625"/>
            <a:ext cx="3538855" cy="4351655"/>
          </a:xfrm>
          <a:prstGeom prst="rect">
            <a:avLst/>
          </a:prstGeom>
        </p:spPr>
      </p:pic>
      <p:pic>
        <p:nvPicPr>
          <p:cNvPr id="6" name="Picture 5"/>
          <p:cNvPicPr>
            <a:picLocks noChangeAspect="1"/>
          </p:cNvPicPr>
          <p:nvPr/>
        </p:nvPicPr>
        <p:blipFill>
          <a:blip r:embed="rId2"/>
          <a:stretch>
            <a:fillRect/>
          </a:stretch>
        </p:blipFill>
        <p:spPr>
          <a:xfrm>
            <a:off x="7386955" y="3524885"/>
            <a:ext cx="2371725" cy="9525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解决：手动池化</a:t>
            </a:r>
            <a:endParaRPr lang="zh-CN" altLang="en-US"/>
          </a:p>
        </p:txBody>
      </p:sp>
      <p:sp>
        <p:nvSpPr>
          <p:cNvPr id="4" name="Content Placeholder 3"/>
          <p:cNvSpPr>
            <a:spLocks noGrp="1"/>
          </p:cNvSpPr>
          <p:nvPr>
            <p:ph sz="half" idx="2"/>
          </p:nvPr>
        </p:nvSpPr>
        <p:spPr>
          <a:xfrm>
            <a:off x="5693410" y="1825625"/>
            <a:ext cx="5787390" cy="4351655"/>
          </a:xfrm>
        </p:spPr>
        <p:txBody>
          <a:bodyPr>
            <a:normAutofit fontScale="90000" lnSpcReduction="10000"/>
          </a:bodyPr>
          <a:p>
            <a:r>
              <a:rPr lang="zh-CN" altLang="en-US"/>
              <a:t>声明为</a:t>
            </a:r>
            <a:r>
              <a:rPr lang="en-US" altLang="zh-CN"/>
              <a:t> static </a:t>
            </a:r>
            <a:r>
              <a:rPr lang="zh-CN" altLang="en-US"/>
              <a:t>变量，这样第二次进入</a:t>
            </a:r>
            <a:r>
              <a:rPr lang="en-US" altLang="zh-CN"/>
              <a:t> func </a:t>
            </a:r>
            <a:r>
              <a:rPr lang="zh-CN" altLang="en-US"/>
              <a:t>的时候还是同一个数组，不需要重复分配内存。</a:t>
            </a:r>
            <a:r>
              <a:rPr lang="en-US" altLang="zh-CN"/>
              <a:t>thread_local </a:t>
            </a:r>
            <a:r>
              <a:rPr lang="zh-CN" altLang="en-US"/>
              <a:t>表示如有多个线程，每个线程保留一个</a:t>
            </a:r>
            <a:r>
              <a:rPr lang="en-US" altLang="zh-CN"/>
              <a:t> tmp </a:t>
            </a:r>
            <a:r>
              <a:rPr lang="zh-CN" altLang="en-US"/>
              <a:t>对象的副本，防止多线程调用</a:t>
            </a:r>
            <a:r>
              <a:rPr lang="en-US" altLang="zh-CN"/>
              <a:t> func </a:t>
            </a:r>
            <a:r>
              <a:rPr lang="zh-CN" altLang="en-US"/>
              <a:t>出错。</a:t>
            </a:r>
            <a:endParaRPr lang="zh-CN" altLang="en-US"/>
          </a:p>
          <a:p>
            <a:r>
              <a:rPr lang="zh-CN" altLang="en-US"/>
              <a:t>返回时（或者进入时）调用</a:t>
            </a:r>
            <a:r>
              <a:rPr lang="en-US" altLang="zh-CN"/>
              <a:t> tmp.clear() </a:t>
            </a:r>
            <a:r>
              <a:rPr lang="zh-CN" altLang="en-US"/>
              <a:t>清除已有数据。由于</a:t>
            </a:r>
            <a:r>
              <a:rPr lang="en-US" altLang="zh-CN"/>
              <a:t> vector </a:t>
            </a:r>
            <a:r>
              <a:rPr lang="zh-CN" altLang="en-US"/>
              <a:t>的特性，他只会把</a:t>
            </a:r>
            <a:r>
              <a:rPr lang="en-US" altLang="zh-CN"/>
              <a:t> size() </a:t>
            </a:r>
            <a:r>
              <a:rPr lang="zh-CN" altLang="en-US"/>
              <a:t>标记为</a:t>
            </a:r>
            <a:r>
              <a:rPr lang="en-US" altLang="zh-CN"/>
              <a:t> 0 </a:t>
            </a:r>
            <a:r>
              <a:rPr lang="zh-CN" altLang="en-US"/>
              <a:t>并调用其成员的解构函数，而不会实际释放内存（</a:t>
            </a:r>
            <a:r>
              <a:rPr lang="en-US" altLang="zh-CN"/>
              <a:t>free</a:t>
            </a:r>
            <a:r>
              <a:rPr lang="zh-CN" altLang="en-US"/>
              <a:t>）。</a:t>
            </a:r>
            <a:endParaRPr lang="zh-CN" altLang="en-US"/>
          </a:p>
          <a:p>
            <a:r>
              <a:rPr lang="zh-CN" altLang="en-US"/>
              <a:t>因此第二次进入的时候，如果</a:t>
            </a:r>
            <a:r>
              <a:rPr lang="en-US" altLang="zh-CN"/>
              <a:t> n </a:t>
            </a:r>
            <a:r>
              <a:rPr lang="zh-CN" altLang="en-US"/>
              <a:t>不超过上一次的大小，就还是用的第一次分配的内存，避免了重新分配的开销。对</a:t>
            </a:r>
            <a:r>
              <a:rPr lang="en-US" altLang="zh-CN"/>
              <a:t> func </a:t>
            </a:r>
            <a:r>
              <a:rPr lang="zh-CN" altLang="en-US"/>
              <a:t>需要被重复调用的情况很实用。</a:t>
            </a:r>
            <a:endParaRPr lang="zh-CN" altLang="en-US"/>
          </a:p>
        </p:txBody>
      </p:sp>
      <p:pic>
        <p:nvPicPr>
          <p:cNvPr id="7" name="Content Placeholder 6"/>
          <p:cNvPicPr>
            <a:picLocks noChangeAspect="1"/>
          </p:cNvPicPr>
          <p:nvPr>
            <p:ph sz="half" idx="1"/>
          </p:nvPr>
        </p:nvPicPr>
        <p:blipFill>
          <a:blip r:embed="rId1"/>
          <a:stretch>
            <a:fillRect/>
          </a:stretch>
        </p:blipFill>
        <p:spPr>
          <a:xfrm>
            <a:off x="1360805" y="1825625"/>
            <a:ext cx="3754755" cy="4351655"/>
          </a:xfrm>
          <a:prstGeom prst="rect">
            <a:avLst/>
          </a:prstGeom>
        </p:spPr>
      </p:pic>
      <p:pic>
        <p:nvPicPr>
          <p:cNvPr id="8" name="Picture 7"/>
          <p:cNvPicPr>
            <a:picLocks noChangeAspect="1"/>
          </p:cNvPicPr>
          <p:nvPr/>
        </p:nvPicPr>
        <p:blipFill>
          <a:blip r:embed="rId2"/>
          <a:stretch>
            <a:fillRect/>
          </a:stretch>
        </p:blipFill>
        <p:spPr>
          <a:xfrm>
            <a:off x="7448550" y="459740"/>
            <a:ext cx="2543175" cy="9239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章：多维数组</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28305</Words>
  <Application>WPS Presentation</Application>
  <PresentationFormat>宽屏</PresentationFormat>
  <Paragraphs>1001</Paragraphs>
  <Slides>164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164</vt:i4>
      </vt:variant>
    </vt:vector>
  </HeadingPairs>
  <TitlesOfParts>
    <vt:vector size="176"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为什么往int数组里赋值1比赋值0慢一倍？</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为什么往int数组里赋值1比赋值0慢一倍？</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PowerPoint 演示文稿</vt:lpstr>
      <vt:lpstr>重新认识结构体</vt:lpstr>
      <vt:lpstr>重新认识结构体</vt:lpstr>
      <vt:lpstr>重新认识结构体</vt:lpstr>
      <vt:lpstr>结构体的内存布局：AOS 与 SOA</vt:lpstr>
      <vt:lpstr>AOS和SOA的对比</vt:lpstr>
      <vt:lpstr>AOSOA：两者得兼</vt:lpstr>
      <vt:lpstr>AOSOA：注意，内部SOA的尺寸不宜太小</vt:lpstr>
      <vt:lpstr>如果每个属性都要访问到，那还是AOS比较好（AOSOA也不赖哦）</vt:lpstr>
      <vt:lpstr>AOS、SOA、AOSOA 哪家强：结论</vt:lpstr>
      <vt:lpstr>PowerPoint 演示文稿</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PowerPoint 演示文稿</vt:lpstr>
      <vt:lpstr>写入1比写入0更慢？</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第5章：内存分配与分页</vt:lpstr>
      <vt:lpstr>vector：写入两次，时间都是一样的（理所当然）</vt:lpstr>
      <vt:lpstr>malloc：写入两次，第一次明显比第二次慢？</vt:lpstr>
      <vt:lpstr>new int[n]：和 malloc 一样，写入两次，第一次明显比第二次慢？</vt:lpstr>
      <vt:lpstr>new int[n]{}：后面加个花括号，就和 vector 一样，两次一样快了</vt:lpstr>
      <vt:lpstr>结论</vt:lpstr>
      <vt:lpstr>进一步：分配是按页面（4KB）来管理的</vt:lpstr>
      <vt:lpstr>vector 也可以不初始化：只需使用一个帮手类</vt:lpstr>
      <vt:lpstr>也可以使用小彭老师封装好的帮手类</vt:lpstr>
      <vt:lpstr>重复分配效率低</vt:lpstr>
      <vt:lpstr>改用 tbbmalloc</vt:lpstr>
      <vt:lpstr>tbbmalloc 的主要好处：能保证 64 字节对齐</vt:lpstr>
      <vt:lpstr>标准库的 new 和 malloc：只保证 16 字节对齐</vt:lpstr>
      <vt:lpstr>标准库的 new 和 malloc：只保证 16 字节对齐</vt:lpstr>
      <vt:lpstr>标准库的 new 和 malloc：只保证 16 字节对齐</vt:lpstr>
      <vt:lpstr>案例：临时创建的数组</vt:lpstr>
      <vt:lpstr>解决：手动池化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增加预取的提前量</vt:lpstr>
      <vt:lpstr>性能优化过山车：建议改成现代桃花源记</vt:lpstr>
      <vt:lpstr>测试</vt:lpstr>
      <vt:lpstr>测试</vt:lpstr>
      <vt:lpstr>什么是两步走？</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翻转一下莫顿解码的 X 和 Y 轴顺序</vt:lpstr>
      <vt:lpstr>tbb::simple_partitioner 自带莫顿序遍历功能</vt:lpstr>
      <vt:lpstr>CMake 小妙招分享</vt:lpstr>
      <vt:lpstr>实战案例：矩阵乘法</vt:lpstr>
      <vt:lpstr>解决：寄存器分块（类似于循环分块）</vt:lpstr>
      <vt:lpstr>实战案例：小内核卷积</vt:lpstr>
      <vt:lpstr>最内层循环unroll一下更好</vt:lpstr>
      <vt:lpstr>英文术语对照表</vt:lpstr>
      <vt:lpstr>Morton Ordering on the Intel Xeon Phi</vt:lpstr>
      <vt:lpstr>第10章：多核与超线程</vt:lpstr>
      <vt:lpstr>PowerPoint 演示文稿</vt:lpstr>
      <vt:lpstr>错误共享</vt:lpstr>
      <vt:lpstr>第9章：泊松方程实战</vt:lpstr>
      <vt:lpstr>什么是红黑高斯(red-black Gauss-Seidel)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864</cp:revision>
  <dcterms:created xsi:type="dcterms:W3CDTF">2022-01-22T09:25:43Z</dcterms:created>
  <dcterms:modified xsi:type="dcterms:W3CDTF">2022-01-22T09:25:43Z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